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31456841a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31456841a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e31456841a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e31456841a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31456841a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31456841a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31456841a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31456841a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31456841a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31456841a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31456841a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31456841a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31456841a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e31456841a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31456841a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31456841a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31456841a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e31456841a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31456841a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31456841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e31456841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e31456841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31456841a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31456841a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e31456841a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e31456841a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e31456841a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e31456841a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e31456841a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e31456841a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31456841a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31456841a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e31456841a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e31456841a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31456841a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e31456841a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31456841a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31456841a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7.jpg"/><Relationship Id="rId5" Type="http://schemas.openxmlformats.org/officeDocument/2006/relationships/image" Target="../media/image20.jpg"/><Relationship Id="rId6"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2.jp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29.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9.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523075" y="1085150"/>
            <a:ext cx="8520600" cy="1653300"/>
          </a:xfrm>
          <a:prstGeom prst="rect">
            <a:avLst/>
          </a:prstGeom>
          <a:solidFill>
            <a:srgbClr val="FF8F00"/>
          </a:solid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G2M: Cab Investment Analysis Case Study</a:t>
            </a:r>
            <a:endParaRPr>
              <a:solidFill>
                <a:schemeClr val="lt1"/>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b="1" lang="en"/>
              <a:t>Internship- LISUM34</a:t>
            </a:r>
            <a:endParaRPr b="1"/>
          </a:p>
          <a:p>
            <a:pPr indent="0" lvl="0" marL="0" rtl="0" algn="ctr">
              <a:spcBef>
                <a:spcPts val="0"/>
              </a:spcBef>
              <a:spcAft>
                <a:spcPts val="0"/>
              </a:spcAft>
              <a:buNone/>
            </a:pPr>
            <a:r>
              <a:rPr b="1" lang="en"/>
              <a:t>Carmelo R. Casiraro- USA</a:t>
            </a:r>
            <a:endParaRPr b="1"/>
          </a:p>
          <a:p>
            <a:pPr indent="0" lvl="0" marL="0" rtl="0" algn="ctr">
              <a:spcBef>
                <a:spcPts val="0"/>
              </a:spcBef>
              <a:spcAft>
                <a:spcPts val="0"/>
              </a:spcAft>
              <a:buNone/>
            </a:pPr>
            <a:r>
              <a:rPr b="1" lang="en"/>
              <a:t>June 2024</a:t>
            </a:r>
            <a:endParaRPr b="1"/>
          </a:p>
        </p:txBody>
      </p:sp>
      <p:pic>
        <p:nvPicPr>
          <p:cNvPr id="56" name="Google Shape;56;p13"/>
          <p:cNvPicPr preferRelativeResize="0"/>
          <p:nvPr/>
        </p:nvPicPr>
        <p:blipFill>
          <a:blip r:embed="rId3">
            <a:alphaModFix/>
          </a:blip>
          <a:stretch>
            <a:fillRect/>
          </a:stretch>
        </p:blipFill>
        <p:spPr>
          <a:xfrm>
            <a:off x="3435375" y="3722400"/>
            <a:ext cx="2500624" cy="625150"/>
          </a:xfrm>
          <a:prstGeom prst="rect">
            <a:avLst/>
          </a:prstGeom>
          <a:noFill/>
          <a:ln>
            <a:noFill/>
          </a:ln>
        </p:spPr>
      </p:pic>
      <p:pic>
        <p:nvPicPr>
          <p:cNvPr id="57" name="Google Shape;57;p13"/>
          <p:cNvPicPr preferRelativeResize="0"/>
          <p:nvPr/>
        </p:nvPicPr>
        <p:blipFill rotWithShape="1">
          <a:blip r:embed="rId4">
            <a:alphaModFix/>
          </a:blip>
          <a:srcRect b="22172" l="0" r="0" t="0"/>
          <a:stretch/>
        </p:blipFill>
        <p:spPr>
          <a:xfrm>
            <a:off x="5539625" y="237023"/>
            <a:ext cx="2303053" cy="792600"/>
          </a:xfrm>
          <a:prstGeom prst="rect">
            <a:avLst/>
          </a:prstGeom>
          <a:noFill/>
          <a:ln>
            <a:noFill/>
          </a:ln>
        </p:spPr>
      </p:pic>
      <p:pic>
        <p:nvPicPr>
          <p:cNvPr id="58" name="Google Shape;58;p13"/>
          <p:cNvPicPr preferRelativeResize="0"/>
          <p:nvPr/>
        </p:nvPicPr>
        <p:blipFill rotWithShape="1">
          <a:blip r:embed="rId5">
            <a:alphaModFix/>
          </a:blip>
          <a:srcRect b="22172" l="0" r="0" t="0"/>
          <a:stretch/>
        </p:blipFill>
        <p:spPr>
          <a:xfrm>
            <a:off x="1276600" y="237023"/>
            <a:ext cx="2303053" cy="792600"/>
          </a:xfrm>
          <a:prstGeom prst="rect">
            <a:avLst/>
          </a:prstGeom>
          <a:noFill/>
          <a:ln>
            <a:noFill/>
          </a:ln>
        </p:spPr>
      </p:pic>
      <p:sp>
        <p:nvSpPr>
          <p:cNvPr id="59" name="Google Shape;59;p13"/>
          <p:cNvSpPr txBox="1"/>
          <p:nvPr/>
        </p:nvSpPr>
        <p:spPr>
          <a:xfrm>
            <a:off x="8163850" y="4854625"/>
            <a:ext cx="458100" cy="1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60" name="Google Shape;60;p13"/>
          <p:cNvSpPr txBox="1"/>
          <p:nvPr/>
        </p:nvSpPr>
        <p:spPr>
          <a:xfrm>
            <a:off x="7694100" y="4502325"/>
            <a:ext cx="11382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dk2"/>
                </a:solidFill>
              </a:rPr>
              <a:t>Cab mage url: https://c8.alamy.com/zooms/9/53eb7076f8364bc1a3a8dbf60ca13166/2bxxp23.jpg</a:t>
            </a:r>
            <a:endParaRPr sz="5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Quarterly Profits Comparative Analysis 2016-2018</a:t>
            </a:r>
            <a:endParaRPr b="1" u="sng"/>
          </a:p>
        </p:txBody>
      </p:sp>
      <p:sp>
        <p:nvSpPr>
          <p:cNvPr id="136" name="Google Shape;136;p2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Yellow Cab company was toe to toe with the Pink Cab company in all four quarters profit wise from 2016 - 2018. The 4th Quarter, Yellow Cab had over $600,000 in profit in 2018 vs. Pink Cab had just a little over $600,000 in profit.</a:t>
            </a:r>
            <a:endParaRPr/>
          </a:p>
          <a:p>
            <a:pPr indent="-342900" lvl="0" marL="457200" rtl="0" algn="l">
              <a:spcBef>
                <a:spcPts val="0"/>
              </a:spcBef>
              <a:spcAft>
                <a:spcPts val="0"/>
              </a:spcAft>
              <a:buSzPts val="1800"/>
              <a:buChar char="-"/>
            </a:pPr>
            <a:r>
              <a:rPr lang="en"/>
              <a:t>They both started in 2016 with just about $100,000 in profit.</a:t>
            </a:r>
            <a:endParaRPr/>
          </a:p>
        </p:txBody>
      </p:sp>
      <p:pic>
        <p:nvPicPr>
          <p:cNvPr id="137" name="Google Shape;137;p22"/>
          <p:cNvPicPr preferRelativeResize="0"/>
          <p:nvPr/>
        </p:nvPicPr>
        <p:blipFill>
          <a:blip r:embed="rId3">
            <a:alphaModFix/>
          </a:blip>
          <a:stretch>
            <a:fillRect/>
          </a:stretch>
        </p:blipFill>
        <p:spPr>
          <a:xfrm>
            <a:off x="2019825" y="2494250"/>
            <a:ext cx="4938301" cy="2449600"/>
          </a:xfrm>
          <a:prstGeom prst="rect">
            <a:avLst/>
          </a:prstGeom>
          <a:noFill/>
          <a:ln>
            <a:noFill/>
          </a:ln>
        </p:spPr>
      </p:pic>
      <p:pic>
        <p:nvPicPr>
          <p:cNvPr id="138" name="Google Shape;138;p22"/>
          <p:cNvPicPr preferRelativeResize="0"/>
          <p:nvPr/>
        </p:nvPicPr>
        <p:blipFill rotWithShape="1">
          <a:blip r:embed="rId4">
            <a:alphaModFix/>
          </a:blip>
          <a:srcRect b="22172" l="0" r="0" t="0"/>
          <a:stretch/>
        </p:blipFill>
        <p:spPr>
          <a:xfrm>
            <a:off x="7125950" y="2632625"/>
            <a:ext cx="1664088" cy="572700"/>
          </a:xfrm>
          <a:prstGeom prst="rect">
            <a:avLst/>
          </a:prstGeom>
          <a:noFill/>
          <a:ln>
            <a:noFill/>
          </a:ln>
        </p:spPr>
      </p:pic>
      <p:pic>
        <p:nvPicPr>
          <p:cNvPr id="139" name="Google Shape;139;p22"/>
          <p:cNvPicPr preferRelativeResize="0"/>
          <p:nvPr/>
        </p:nvPicPr>
        <p:blipFill rotWithShape="1">
          <a:blip r:embed="rId5">
            <a:alphaModFix/>
          </a:blip>
          <a:srcRect b="22172" l="0" r="0" t="0"/>
          <a:stretch/>
        </p:blipFill>
        <p:spPr>
          <a:xfrm>
            <a:off x="152400" y="2657900"/>
            <a:ext cx="1517226" cy="522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Number of Passengers By Cab Company</a:t>
            </a:r>
            <a:endParaRPr b="1" u="sng"/>
          </a:p>
        </p:txBody>
      </p:sp>
      <p:sp>
        <p:nvSpPr>
          <p:cNvPr id="145" name="Google Shape;145;p23"/>
          <p:cNvSpPr txBox="1"/>
          <p:nvPr>
            <p:ph idx="1" type="body"/>
          </p:nvPr>
        </p:nvSpPr>
        <p:spPr>
          <a:xfrm>
            <a:off x="393875"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number of passengers by Cab company are more with the Yellow Cab company than the Pink Cab company. Their is a 1/4x increase in passengers difference from the two. The Yellow Cab seems to be dominating the market.</a:t>
            </a:r>
            <a:endParaRPr/>
          </a:p>
        </p:txBody>
      </p:sp>
      <p:pic>
        <p:nvPicPr>
          <p:cNvPr id="146" name="Google Shape;146;p23"/>
          <p:cNvPicPr preferRelativeResize="0"/>
          <p:nvPr/>
        </p:nvPicPr>
        <p:blipFill>
          <a:blip r:embed="rId3">
            <a:alphaModFix/>
          </a:blip>
          <a:stretch>
            <a:fillRect/>
          </a:stretch>
        </p:blipFill>
        <p:spPr>
          <a:xfrm>
            <a:off x="2491400" y="2310975"/>
            <a:ext cx="3946201" cy="2503700"/>
          </a:xfrm>
          <a:prstGeom prst="rect">
            <a:avLst/>
          </a:prstGeom>
          <a:noFill/>
          <a:ln>
            <a:noFill/>
          </a:ln>
        </p:spPr>
      </p:pic>
      <p:pic>
        <p:nvPicPr>
          <p:cNvPr id="147" name="Google Shape;147;p23"/>
          <p:cNvPicPr preferRelativeResize="0"/>
          <p:nvPr/>
        </p:nvPicPr>
        <p:blipFill rotWithShape="1">
          <a:blip r:embed="rId4">
            <a:alphaModFix/>
          </a:blip>
          <a:srcRect b="22172" l="0" r="0" t="0"/>
          <a:stretch/>
        </p:blipFill>
        <p:spPr>
          <a:xfrm>
            <a:off x="6800725" y="2685000"/>
            <a:ext cx="2031574" cy="1755650"/>
          </a:xfrm>
          <a:prstGeom prst="rect">
            <a:avLst/>
          </a:prstGeom>
          <a:noFill/>
          <a:ln>
            <a:noFill/>
          </a:ln>
        </p:spPr>
      </p:pic>
      <p:pic>
        <p:nvPicPr>
          <p:cNvPr id="148" name="Google Shape;148;p23"/>
          <p:cNvPicPr preferRelativeResize="0"/>
          <p:nvPr/>
        </p:nvPicPr>
        <p:blipFill rotWithShape="1">
          <a:blip r:embed="rId5">
            <a:alphaModFix/>
          </a:blip>
          <a:srcRect b="22172" l="0" r="0" t="0"/>
          <a:stretch/>
        </p:blipFill>
        <p:spPr>
          <a:xfrm>
            <a:off x="276250" y="2685000"/>
            <a:ext cx="2031574" cy="1876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139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u="sng"/>
              <a:t>Top 3 US Cities of The Most Passengers By Cab Company</a:t>
            </a:r>
            <a:endParaRPr b="1" sz="2320" u="sng"/>
          </a:p>
        </p:txBody>
      </p:sp>
      <p:sp>
        <p:nvSpPr>
          <p:cNvPr id="154" name="Google Shape;154;p24"/>
          <p:cNvSpPr txBox="1"/>
          <p:nvPr>
            <p:ph idx="1" type="body"/>
          </p:nvPr>
        </p:nvSpPr>
        <p:spPr>
          <a:xfrm>
            <a:off x="511325" y="600550"/>
            <a:ext cx="8520600" cy="1247700"/>
          </a:xfrm>
          <a:prstGeom prst="rect">
            <a:avLst/>
          </a:prstGeom>
        </p:spPr>
        <p:txBody>
          <a:bodyPr anchorCtr="0" anchor="t" bIns="91425" lIns="91425" spcFirstLastPara="1" rIns="91425" wrap="square" tIns="91425">
            <a:normAutofit fontScale="92500" lnSpcReduction="10000"/>
          </a:bodyPr>
          <a:lstStyle/>
          <a:p>
            <a:pPr indent="-325516" lvl="0" marL="457200" rtl="0" algn="l">
              <a:spcBef>
                <a:spcPts val="1100"/>
              </a:spcBef>
              <a:spcAft>
                <a:spcPts val="0"/>
              </a:spcAft>
              <a:buClr>
                <a:schemeClr val="dk1"/>
              </a:buClr>
              <a:buSzPct val="100000"/>
              <a:buChar char="●"/>
            </a:pPr>
            <a:r>
              <a:rPr lang="en" sz="1650">
                <a:solidFill>
                  <a:schemeClr val="dk1"/>
                </a:solidFill>
                <a:highlight>
                  <a:srgbClr val="FFFFFF"/>
                </a:highlight>
              </a:rPr>
              <a:t>The data below shows the number of passengers for the Pink and Yellow Cab companies in the top 3 US cities: New York, Los Angeles, and Chicago. From the data collected and the bar chart, we see that the Yellow Cab is outperforming the Pink Cab in all 3 US cities.</a:t>
            </a:r>
            <a:endParaRPr sz="1650">
              <a:solidFill>
                <a:schemeClr val="dk1"/>
              </a:solidFill>
              <a:highlight>
                <a:srgbClr val="FFFFFF"/>
              </a:highlight>
            </a:endParaRPr>
          </a:p>
          <a:p>
            <a:pPr indent="0" lvl="0" marL="0" rtl="0" algn="l">
              <a:spcBef>
                <a:spcPts val="500"/>
              </a:spcBef>
              <a:spcAft>
                <a:spcPts val="1200"/>
              </a:spcAft>
              <a:buNone/>
            </a:pPr>
            <a:r>
              <a:t/>
            </a:r>
            <a:endParaRPr/>
          </a:p>
        </p:txBody>
      </p:sp>
      <p:pic>
        <p:nvPicPr>
          <p:cNvPr id="155" name="Google Shape;155;p24"/>
          <p:cNvPicPr preferRelativeResize="0"/>
          <p:nvPr/>
        </p:nvPicPr>
        <p:blipFill>
          <a:blip r:embed="rId3">
            <a:alphaModFix/>
          </a:blip>
          <a:stretch>
            <a:fillRect/>
          </a:stretch>
        </p:blipFill>
        <p:spPr>
          <a:xfrm>
            <a:off x="2320313" y="1585324"/>
            <a:ext cx="4444076" cy="2203376"/>
          </a:xfrm>
          <a:prstGeom prst="rect">
            <a:avLst/>
          </a:prstGeom>
          <a:noFill/>
          <a:ln>
            <a:noFill/>
          </a:ln>
        </p:spPr>
      </p:pic>
      <p:pic>
        <p:nvPicPr>
          <p:cNvPr id="156" name="Google Shape;156;p24" title="Midtown skyline looking east, NYC | Midtown Manhattan, or si… | Flickr"/>
          <p:cNvPicPr preferRelativeResize="0"/>
          <p:nvPr/>
        </p:nvPicPr>
        <p:blipFill>
          <a:blip r:embed="rId4">
            <a:alphaModFix/>
          </a:blip>
          <a:stretch>
            <a:fillRect/>
          </a:stretch>
        </p:blipFill>
        <p:spPr>
          <a:xfrm>
            <a:off x="171675" y="1634250"/>
            <a:ext cx="1967048" cy="1875002"/>
          </a:xfrm>
          <a:prstGeom prst="rect">
            <a:avLst/>
          </a:prstGeom>
          <a:noFill/>
          <a:ln>
            <a:noFill/>
          </a:ln>
        </p:spPr>
      </p:pic>
      <p:pic>
        <p:nvPicPr>
          <p:cNvPr id="157" name="Google Shape;157;p24" title="File:20190616154621!Echo Park Lake with Downtown Los Angeles ..."/>
          <p:cNvPicPr preferRelativeResize="0"/>
          <p:nvPr/>
        </p:nvPicPr>
        <p:blipFill>
          <a:blip r:embed="rId5">
            <a:alphaModFix/>
          </a:blip>
          <a:stretch>
            <a:fillRect/>
          </a:stretch>
        </p:blipFill>
        <p:spPr>
          <a:xfrm>
            <a:off x="3203787" y="3819600"/>
            <a:ext cx="2888826" cy="1247700"/>
          </a:xfrm>
          <a:prstGeom prst="rect">
            <a:avLst/>
          </a:prstGeom>
          <a:noFill/>
          <a:ln>
            <a:noFill/>
          </a:ln>
        </p:spPr>
      </p:pic>
      <p:pic>
        <p:nvPicPr>
          <p:cNvPr id="158" name="Google Shape;158;p24" title="Chicago Theatre - Wikipedia"/>
          <p:cNvPicPr preferRelativeResize="0"/>
          <p:nvPr/>
        </p:nvPicPr>
        <p:blipFill>
          <a:blip r:embed="rId6">
            <a:alphaModFix/>
          </a:blip>
          <a:stretch>
            <a:fillRect/>
          </a:stretch>
        </p:blipFill>
        <p:spPr>
          <a:xfrm>
            <a:off x="6946000" y="1741250"/>
            <a:ext cx="1935925" cy="16610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Number of Passengers vs. Ride Distance</a:t>
            </a:r>
            <a:endParaRPr b="1" u="sng"/>
          </a:p>
        </p:txBody>
      </p:sp>
      <p:sp>
        <p:nvSpPr>
          <p:cNvPr id="164" name="Google Shape;164;p25"/>
          <p:cNvSpPr txBox="1"/>
          <p:nvPr>
            <p:ph idx="1" type="body"/>
          </p:nvPr>
        </p:nvSpPr>
        <p:spPr>
          <a:xfrm>
            <a:off x="311700" y="9646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passengers increased as the rides in kilometers increased.</a:t>
            </a:r>
            <a:endParaRPr/>
          </a:p>
          <a:p>
            <a:pPr indent="-342900" lvl="0" marL="457200" rtl="0" algn="l">
              <a:spcBef>
                <a:spcPts val="0"/>
              </a:spcBef>
              <a:spcAft>
                <a:spcPts val="0"/>
              </a:spcAft>
              <a:buSzPts val="1800"/>
              <a:buChar char="-"/>
            </a:pPr>
            <a:r>
              <a:rPr lang="en"/>
              <a:t>4 kilometer rides had a decline in passengers just at 30 passengers but then increased right after that consistently </a:t>
            </a:r>
            <a:r>
              <a:rPr lang="en"/>
              <a:t>upwards</a:t>
            </a:r>
            <a:r>
              <a:rPr lang="en"/>
              <a:t> to 60 passengers at 10 kilometer rides.</a:t>
            </a:r>
            <a:endParaRPr/>
          </a:p>
        </p:txBody>
      </p:sp>
      <p:pic>
        <p:nvPicPr>
          <p:cNvPr id="165" name="Google Shape;165;p25"/>
          <p:cNvPicPr preferRelativeResize="0"/>
          <p:nvPr/>
        </p:nvPicPr>
        <p:blipFill>
          <a:blip r:embed="rId3">
            <a:alphaModFix/>
          </a:blip>
          <a:stretch>
            <a:fillRect/>
          </a:stretch>
        </p:blipFill>
        <p:spPr>
          <a:xfrm>
            <a:off x="1916500" y="2435525"/>
            <a:ext cx="4967324" cy="2707975"/>
          </a:xfrm>
          <a:prstGeom prst="rect">
            <a:avLst/>
          </a:prstGeom>
          <a:noFill/>
          <a:ln>
            <a:noFill/>
          </a:ln>
        </p:spPr>
      </p:pic>
      <p:pic>
        <p:nvPicPr>
          <p:cNvPr id="166" name="Google Shape;166;p25" title="Free Images : antique, travel, direction, metal, compass, route ..."/>
          <p:cNvPicPr preferRelativeResize="0"/>
          <p:nvPr/>
        </p:nvPicPr>
        <p:blipFill>
          <a:blip r:embed="rId4">
            <a:alphaModFix/>
          </a:blip>
          <a:stretch>
            <a:fillRect/>
          </a:stretch>
        </p:blipFill>
        <p:spPr>
          <a:xfrm>
            <a:off x="6883825" y="68999"/>
            <a:ext cx="2090588" cy="895600"/>
          </a:xfrm>
          <a:prstGeom prst="rect">
            <a:avLst/>
          </a:prstGeom>
          <a:noFill/>
          <a:ln>
            <a:noFill/>
          </a:ln>
        </p:spPr>
      </p:pic>
      <p:pic>
        <p:nvPicPr>
          <p:cNvPr id="167" name="Google Shape;167;p25" title="File:Arriving Flight.svg - Wikimedia Commons"/>
          <p:cNvPicPr preferRelativeResize="0"/>
          <p:nvPr/>
        </p:nvPicPr>
        <p:blipFill>
          <a:blip r:embed="rId5">
            <a:alphaModFix/>
          </a:blip>
          <a:stretch>
            <a:fillRect/>
          </a:stretch>
        </p:blipFill>
        <p:spPr>
          <a:xfrm>
            <a:off x="7164480" y="2482500"/>
            <a:ext cx="1667825" cy="2289924"/>
          </a:xfrm>
          <a:prstGeom prst="rect">
            <a:avLst/>
          </a:prstGeom>
          <a:noFill/>
          <a:ln>
            <a:noFill/>
          </a:ln>
        </p:spPr>
      </p:pic>
      <p:pic>
        <p:nvPicPr>
          <p:cNvPr id="168" name="Google Shape;168;p25" title="File:Arriving Flight.svg - Wikimedia Commons"/>
          <p:cNvPicPr preferRelativeResize="0"/>
          <p:nvPr/>
        </p:nvPicPr>
        <p:blipFill>
          <a:blip r:embed="rId5">
            <a:alphaModFix/>
          </a:blip>
          <a:stretch>
            <a:fillRect/>
          </a:stretch>
        </p:blipFill>
        <p:spPr>
          <a:xfrm>
            <a:off x="165305" y="2571750"/>
            <a:ext cx="1667825" cy="2289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Hypothesis &amp; Questions Asked For This Analysis</a:t>
            </a:r>
            <a:endParaRPr b="1" u="sng"/>
          </a:p>
        </p:txBody>
      </p:sp>
      <p:sp>
        <p:nvSpPr>
          <p:cNvPr id="174" name="Google Shape;174;p26"/>
          <p:cNvSpPr txBox="1"/>
          <p:nvPr>
            <p:ph idx="1" type="body"/>
          </p:nvPr>
        </p:nvSpPr>
        <p:spPr>
          <a:xfrm>
            <a:off x="5408225" y="1199450"/>
            <a:ext cx="3049200" cy="3796200"/>
          </a:xfrm>
          <a:prstGeom prst="rect">
            <a:avLst/>
          </a:prstGeom>
        </p:spPr>
        <p:txBody>
          <a:bodyPr anchorCtr="0" anchor="t" bIns="91425" lIns="91425" spcFirstLastPara="1" rIns="91425" wrap="square" tIns="91425">
            <a:normAutofit fontScale="32500" lnSpcReduction="20000"/>
          </a:bodyPr>
          <a:lstStyle/>
          <a:p>
            <a:pPr indent="0" lvl="0" marL="457200" rtl="0" algn="ctr">
              <a:spcBef>
                <a:spcPts val="1100"/>
              </a:spcBef>
              <a:spcAft>
                <a:spcPts val="0"/>
              </a:spcAft>
              <a:buNone/>
            </a:pPr>
            <a:r>
              <a:rPr b="1" lang="en" sz="7869" u="sng">
                <a:solidFill>
                  <a:schemeClr val="dk1"/>
                </a:solidFill>
                <a:highlight>
                  <a:srgbClr val="FFFFFF"/>
                </a:highlight>
              </a:rPr>
              <a:t>Questions</a:t>
            </a:r>
            <a:endParaRPr b="1" sz="7869" u="sng">
              <a:solidFill>
                <a:schemeClr val="dk1"/>
              </a:solidFill>
              <a:highlight>
                <a:srgbClr val="FFFFFF"/>
              </a:highlight>
            </a:endParaRPr>
          </a:p>
          <a:p>
            <a:pPr indent="-279527" lvl="0" marL="457200" rtl="0" algn="l">
              <a:spcBef>
                <a:spcPts val="1100"/>
              </a:spcBef>
              <a:spcAft>
                <a:spcPts val="0"/>
              </a:spcAft>
              <a:buClr>
                <a:schemeClr val="dk1"/>
              </a:buClr>
              <a:buSzPct val="100000"/>
              <a:buChar char="●"/>
            </a:pPr>
            <a:r>
              <a:rPr lang="en" sz="2467">
                <a:solidFill>
                  <a:schemeClr val="dk1"/>
                </a:solidFill>
                <a:highlight>
                  <a:srgbClr val="FFFFFF"/>
                </a:highlight>
              </a:rPr>
              <a:t>What is the profit according to distance, year and city with each cab company?</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What is the yearly profit by each cab company?</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How does gender play a role in the profit gained per cab company?</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How does passenger income levels play a difference in the profit?</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What is the profit share, if we look at the age of each passenger?</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What is the retention rate of passengers by cab company?</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What are the number of passengers taken by each cab company?</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What are the quarterly profits by each cab company from 2016-2018?</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What are the top 3 cities that have the highest numbers of passengers in the US?</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How does the season affect the number of passengers using the cab service?</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Which company has the highest amount of passengers at one time?</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Does profit increase with the number of passengers?</a:t>
            </a:r>
            <a:endParaRPr sz="2467">
              <a:solidFill>
                <a:schemeClr val="dk1"/>
              </a:solidFill>
              <a:highlight>
                <a:srgbClr val="FFFFFF"/>
              </a:highlight>
            </a:endParaRPr>
          </a:p>
          <a:p>
            <a:pPr indent="-279527" lvl="0" marL="457200" rtl="0" algn="l">
              <a:spcBef>
                <a:spcPts val="0"/>
              </a:spcBef>
              <a:spcAft>
                <a:spcPts val="0"/>
              </a:spcAft>
              <a:buClr>
                <a:schemeClr val="dk1"/>
              </a:buClr>
              <a:buSzPct val="100000"/>
              <a:buChar char="●"/>
            </a:pPr>
            <a:r>
              <a:rPr lang="en" sz="2467">
                <a:solidFill>
                  <a:schemeClr val="dk1"/>
                </a:solidFill>
                <a:highlight>
                  <a:srgbClr val="FFFFFF"/>
                </a:highlight>
              </a:rPr>
              <a:t>Which cab company is recommended for future investments?</a:t>
            </a:r>
            <a:endParaRPr sz="2467">
              <a:solidFill>
                <a:schemeClr val="dk1"/>
              </a:solidFill>
              <a:highlight>
                <a:srgbClr val="FFFFFF"/>
              </a:highlight>
            </a:endParaRPr>
          </a:p>
          <a:p>
            <a:pPr indent="0" lvl="0" marL="0" rtl="0" algn="l">
              <a:spcBef>
                <a:spcPts val="1100"/>
              </a:spcBef>
              <a:spcAft>
                <a:spcPts val="1200"/>
              </a:spcAft>
              <a:buNone/>
            </a:pPr>
            <a:r>
              <a:t/>
            </a:r>
            <a:endParaRPr/>
          </a:p>
        </p:txBody>
      </p:sp>
      <p:sp>
        <p:nvSpPr>
          <p:cNvPr id="175" name="Google Shape;175;p26"/>
          <p:cNvSpPr txBox="1"/>
          <p:nvPr/>
        </p:nvSpPr>
        <p:spPr>
          <a:xfrm>
            <a:off x="645875" y="1380425"/>
            <a:ext cx="3000000" cy="22887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1100"/>
              </a:spcBef>
              <a:spcAft>
                <a:spcPts val="0"/>
              </a:spcAft>
              <a:buNone/>
            </a:pPr>
            <a:r>
              <a:rPr b="1" lang="en" sz="2392" u="sng">
                <a:solidFill>
                  <a:schemeClr val="dk1"/>
                </a:solidFill>
                <a:highlight>
                  <a:srgbClr val="FFFFFF"/>
                </a:highlight>
              </a:rPr>
              <a:t>Hypothesis</a:t>
            </a:r>
            <a:endParaRPr i="1" sz="100">
              <a:solidFill>
                <a:schemeClr val="dk1"/>
              </a:solidFill>
              <a:highlight>
                <a:srgbClr val="FFFFFF"/>
              </a:highlight>
            </a:endParaRPr>
          </a:p>
          <a:p>
            <a:pPr indent="-279400" lvl="0" marL="457200" rtl="0" algn="l">
              <a:lnSpc>
                <a:spcPct val="115000"/>
              </a:lnSpc>
              <a:spcBef>
                <a:spcPts val="1100"/>
              </a:spcBef>
              <a:spcAft>
                <a:spcPts val="0"/>
              </a:spcAft>
              <a:buClr>
                <a:schemeClr val="dk1"/>
              </a:buClr>
              <a:buSzPts val="800"/>
              <a:buChar char="●"/>
            </a:pPr>
            <a:r>
              <a:rPr lang="en" sz="800">
                <a:solidFill>
                  <a:schemeClr val="dk1"/>
                </a:solidFill>
                <a:highlight>
                  <a:srgbClr val="FFFFFF"/>
                </a:highlight>
              </a:rPr>
              <a:t>Seasonal Holiday Passenger Preference: Is there a increase during certain holidays during the year?</a:t>
            </a:r>
            <a:endParaRPr sz="800">
              <a:solidFill>
                <a:schemeClr val="dk1"/>
              </a:solidFill>
              <a:highlight>
                <a:srgbClr val="FFFFFF"/>
              </a:highlight>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highlight>
                  <a:srgbClr val="FFFFFF"/>
                </a:highlight>
              </a:rPr>
              <a:t>Passenger Distribution: One cab company has a higher number of passengers in specific cities.</a:t>
            </a:r>
            <a:endParaRPr sz="800">
              <a:solidFill>
                <a:schemeClr val="dk1"/>
              </a:solidFill>
              <a:highlight>
                <a:srgbClr val="FFFFFF"/>
              </a:highlight>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highlight>
                  <a:srgbClr val="FFFFFF"/>
                </a:highlight>
              </a:rPr>
              <a:t>Passenger Age Groups &amp; Income: Certain age groups and income range groups will take more rides and spend more money than the others.</a:t>
            </a:r>
            <a:endParaRPr sz="800">
              <a:solidFill>
                <a:schemeClr val="dk1"/>
              </a:solidFill>
              <a:highlight>
                <a:srgbClr val="FFFFFF"/>
              </a:highlight>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highlight>
                  <a:srgbClr val="FFFFFF"/>
                </a:highlight>
              </a:rPr>
              <a:t>Profit Trends: One cab company will </a:t>
            </a:r>
            <a:r>
              <a:rPr lang="en" sz="800">
                <a:solidFill>
                  <a:schemeClr val="dk1"/>
                </a:solidFill>
                <a:highlight>
                  <a:srgbClr val="FFFFFF"/>
                </a:highlight>
              </a:rPr>
              <a:t>outperform</a:t>
            </a:r>
            <a:r>
              <a:rPr lang="en" sz="800">
                <a:solidFill>
                  <a:schemeClr val="dk1"/>
                </a:solidFill>
                <a:highlight>
                  <a:srgbClr val="FFFFFF"/>
                </a:highlight>
              </a:rPr>
              <a:t> the other in profits.</a:t>
            </a:r>
            <a:endParaRPr sz="800">
              <a:solidFill>
                <a:schemeClr val="dk1"/>
              </a:solidFill>
              <a:highlight>
                <a:srgbClr val="FFFFFF"/>
              </a:highlight>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highlight>
                  <a:srgbClr val="FFFFFF"/>
                </a:highlight>
              </a:rPr>
              <a:t>Future Ride &amp; Profit Forecast: The number of rides and profit will increase in 2019 for both companies.</a:t>
            </a:r>
            <a:endParaRPr sz="800">
              <a:solidFill>
                <a:schemeClr val="dk1"/>
              </a:solidFill>
              <a:highlight>
                <a:srgbClr val="FFFFFF"/>
              </a:highlight>
            </a:endParaRPr>
          </a:p>
        </p:txBody>
      </p:sp>
      <p:pic>
        <p:nvPicPr>
          <p:cNvPr id="176" name="Google Shape;176;p26" title="File:Quizz transparent.png - Wikimedia Commons"/>
          <p:cNvPicPr preferRelativeResize="0"/>
          <p:nvPr/>
        </p:nvPicPr>
        <p:blipFill>
          <a:blip r:embed="rId3">
            <a:alphaModFix/>
          </a:blip>
          <a:stretch>
            <a:fillRect/>
          </a:stretch>
        </p:blipFill>
        <p:spPr>
          <a:xfrm>
            <a:off x="3805825" y="1756375"/>
            <a:ext cx="1602400" cy="2511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20" u="sng"/>
              <a:t>Test #1</a:t>
            </a:r>
            <a:r>
              <a:rPr lang="en" sz="2520"/>
              <a:t>:</a:t>
            </a:r>
            <a:r>
              <a:rPr lang="en" sz="3720"/>
              <a:t> </a:t>
            </a:r>
            <a:r>
              <a:rPr b="1" lang="en" sz="1320">
                <a:highlight>
                  <a:srgbClr val="FFFFFF"/>
                </a:highlight>
              </a:rPr>
              <a:t>Is there a increase during certain holidays during the year?</a:t>
            </a:r>
            <a:endParaRPr b="1" sz="3120"/>
          </a:p>
        </p:txBody>
      </p:sp>
      <p:pic>
        <p:nvPicPr>
          <p:cNvPr id="182" name="Google Shape;182;p27"/>
          <p:cNvPicPr preferRelativeResize="0"/>
          <p:nvPr/>
        </p:nvPicPr>
        <p:blipFill>
          <a:blip r:embed="rId3">
            <a:alphaModFix/>
          </a:blip>
          <a:stretch>
            <a:fillRect/>
          </a:stretch>
        </p:blipFill>
        <p:spPr>
          <a:xfrm>
            <a:off x="1743188" y="1354376"/>
            <a:ext cx="5657625" cy="2807400"/>
          </a:xfrm>
          <a:prstGeom prst="rect">
            <a:avLst/>
          </a:prstGeom>
          <a:noFill/>
          <a:ln>
            <a:noFill/>
          </a:ln>
        </p:spPr>
      </p:pic>
      <p:sp>
        <p:nvSpPr>
          <p:cNvPr id="183" name="Google Shape;183;p27"/>
          <p:cNvSpPr txBox="1"/>
          <p:nvPr/>
        </p:nvSpPr>
        <p:spPr>
          <a:xfrm>
            <a:off x="448600" y="4232225"/>
            <a:ext cx="7985400" cy="763200"/>
          </a:xfrm>
          <a:prstGeom prst="rect">
            <a:avLst/>
          </a:prstGeom>
          <a:noFill/>
          <a:ln>
            <a:noFill/>
          </a:ln>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b="1" lang="en" sz="1050">
                <a:solidFill>
                  <a:schemeClr val="dk1"/>
                </a:solidFill>
                <a:highlight>
                  <a:srgbClr val="FFFFFF"/>
                </a:highlight>
              </a:rPr>
              <a:t>From reading the data and the chart depicted above, we can come to the conclusion that the most passengers riding with the cab companies are on Christmas being at the top of the list and Thanksgiving holiday coming in 2nd place. The lowest amount of passengers is during Halloween.</a:t>
            </a:r>
            <a:endParaRPr b="1" sz="1050">
              <a:solidFill>
                <a:schemeClr val="dk1"/>
              </a:solidFill>
              <a:highlight>
                <a:srgbClr val="FFFFFF"/>
              </a:highlight>
            </a:endParaRPr>
          </a:p>
          <a:p>
            <a:pPr indent="0" lvl="0" marL="0" rtl="0" algn="l">
              <a:spcBef>
                <a:spcPts val="500"/>
              </a:spcBef>
              <a:spcAft>
                <a:spcPts val="0"/>
              </a:spcAft>
              <a:buNone/>
            </a:pPr>
            <a:r>
              <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20" u="sng"/>
              <a:t>Test #2</a:t>
            </a:r>
            <a:r>
              <a:rPr b="1" lang="en" sz="2520"/>
              <a:t>:</a:t>
            </a:r>
            <a:r>
              <a:rPr b="1" lang="en" sz="3720"/>
              <a:t> </a:t>
            </a:r>
            <a:r>
              <a:rPr b="1" lang="en" sz="1200">
                <a:highlight>
                  <a:srgbClr val="FFFFFF"/>
                </a:highlight>
              </a:rPr>
              <a:t>One cab company has a higher number of passengers in specific cities in the United States.</a:t>
            </a:r>
            <a:endParaRPr b="1" sz="1200">
              <a:highlight>
                <a:srgbClr val="FFFFFF"/>
              </a:highlight>
            </a:endParaRPr>
          </a:p>
          <a:p>
            <a:pPr indent="0" lvl="0" marL="0" rtl="0" algn="l">
              <a:spcBef>
                <a:spcPts val="0"/>
              </a:spcBef>
              <a:spcAft>
                <a:spcPts val="0"/>
              </a:spcAft>
              <a:buSzPts val="990"/>
              <a:buNone/>
            </a:pPr>
            <a:r>
              <a:t/>
            </a:r>
            <a:endParaRPr sz="1920">
              <a:highlight>
                <a:srgbClr val="FFFFFF"/>
              </a:highlight>
            </a:endParaRPr>
          </a:p>
        </p:txBody>
      </p:sp>
      <p:sp>
        <p:nvSpPr>
          <p:cNvPr id="189" name="Google Shape;189;p28"/>
          <p:cNvSpPr txBox="1"/>
          <p:nvPr/>
        </p:nvSpPr>
        <p:spPr>
          <a:xfrm>
            <a:off x="579300" y="4009100"/>
            <a:ext cx="7985400" cy="763200"/>
          </a:xfrm>
          <a:prstGeom prst="rect">
            <a:avLst/>
          </a:prstGeom>
          <a:noFill/>
          <a:ln>
            <a:noFill/>
          </a:ln>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lang="en" sz="1650">
                <a:solidFill>
                  <a:schemeClr val="dk1"/>
                </a:solidFill>
                <a:highlight>
                  <a:srgbClr val="FFFFFF"/>
                </a:highlight>
              </a:rPr>
              <a:t>The data above shows that the Yellow Cab is outperforming the Pink Cab in all 3 US cities. Los Angeles being the number one city in the United States.</a:t>
            </a:r>
            <a:endParaRPr sz="1050">
              <a:solidFill>
                <a:schemeClr val="dk1"/>
              </a:solidFill>
              <a:highlight>
                <a:srgbClr val="FFFFFF"/>
              </a:highlight>
            </a:endParaRPr>
          </a:p>
          <a:p>
            <a:pPr indent="0" lvl="0" marL="0" rtl="0" algn="l">
              <a:spcBef>
                <a:spcPts val="500"/>
              </a:spcBef>
              <a:spcAft>
                <a:spcPts val="0"/>
              </a:spcAft>
              <a:buNone/>
            </a:pPr>
            <a:r>
              <a:t/>
            </a:r>
            <a:endParaRPr sz="1800">
              <a:solidFill>
                <a:schemeClr val="dk2"/>
              </a:solidFill>
            </a:endParaRPr>
          </a:p>
        </p:txBody>
      </p:sp>
      <p:pic>
        <p:nvPicPr>
          <p:cNvPr id="190" name="Google Shape;190;p28"/>
          <p:cNvPicPr preferRelativeResize="0"/>
          <p:nvPr/>
        </p:nvPicPr>
        <p:blipFill>
          <a:blip r:embed="rId3">
            <a:alphaModFix/>
          </a:blip>
          <a:stretch>
            <a:fillRect/>
          </a:stretch>
        </p:blipFill>
        <p:spPr>
          <a:xfrm>
            <a:off x="2120702" y="1324838"/>
            <a:ext cx="5244601" cy="2600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0" y="157350"/>
            <a:ext cx="8985900" cy="86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20" u="sng"/>
              <a:t>Test #3</a:t>
            </a:r>
            <a:r>
              <a:rPr b="1" lang="en" sz="2520"/>
              <a:t>:</a:t>
            </a:r>
            <a:r>
              <a:rPr b="1" lang="en" sz="4020"/>
              <a:t> </a:t>
            </a:r>
            <a:r>
              <a:rPr b="1" lang="en" sz="1100">
                <a:highlight>
                  <a:srgbClr val="FFFFFF"/>
                </a:highlight>
              </a:rPr>
              <a:t>Certain age groups and income range groups will take more rides and spend more money than the others.</a:t>
            </a:r>
            <a:endParaRPr b="1" sz="1500">
              <a:highlight>
                <a:srgbClr val="FFFFFF"/>
              </a:highlight>
            </a:endParaRPr>
          </a:p>
          <a:p>
            <a:pPr indent="0" lvl="0" marL="0" rtl="0" algn="l">
              <a:spcBef>
                <a:spcPts val="0"/>
              </a:spcBef>
              <a:spcAft>
                <a:spcPts val="0"/>
              </a:spcAft>
              <a:buSzPts val="990"/>
              <a:buNone/>
            </a:pPr>
            <a:r>
              <a:t/>
            </a:r>
            <a:endParaRPr sz="1920">
              <a:highlight>
                <a:srgbClr val="FFFFFF"/>
              </a:highlight>
            </a:endParaRPr>
          </a:p>
        </p:txBody>
      </p:sp>
      <p:sp>
        <p:nvSpPr>
          <p:cNvPr id="196" name="Google Shape;196;p29"/>
          <p:cNvSpPr txBox="1"/>
          <p:nvPr/>
        </p:nvSpPr>
        <p:spPr>
          <a:xfrm>
            <a:off x="579300" y="4009100"/>
            <a:ext cx="7985400" cy="763200"/>
          </a:xfrm>
          <a:prstGeom prst="rect">
            <a:avLst/>
          </a:prstGeom>
          <a:noFill/>
          <a:ln>
            <a:noFill/>
          </a:ln>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b="1" lang="en" sz="1050">
                <a:solidFill>
                  <a:schemeClr val="dk1"/>
                </a:solidFill>
                <a:highlight>
                  <a:srgbClr val="FFFFFF"/>
                </a:highlight>
              </a:rPr>
              <a:t>By analyzing the data in the pie charts, we see that: there is a higher profit share in percentage from the age group: 26-35. We also see that there is a 35% customers in that age group that represent the profit share. The lowest profit share comes from the age group of 56+.</a:t>
            </a:r>
            <a:endParaRPr b="1" sz="1050">
              <a:solidFill>
                <a:schemeClr val="dk1"/>
              </a:solidFill>
              <a:highlight>
                <a:srgbClr val="FFFFFF"/>
              </a:highlight>
            </a:endParaRPr>
          </a:p>
          <a:p>
            <a:pPr indent="0" lvl="0" marL="0" rtl="0" algn="l">
              <a:spcBef>
                <a:spcPts val="500"/>
              </a:spcBef>
              <a:spcAft>
                <a:spcPts val="0"/>
              </a:spcAft>
              <a:buNone/>
            </a:pPr>
            <a:r>
              <a:t/>
            </a:r>
            <a:endParaRPr sz="1800">
              <a:solidFill>
                <a:schemeClr val="dk2"/>
              </a:solidFill>
            </a:endParaRPr>
          </a:p>
        </p:txBody>
      </p:sp>
      <p:pic>
        <p:nvPicPr>
          <p:cNvPr id="197" name="Google Shape;197;p29"/>
          <p:cNvPicPr preferRelativeResize="0"/>
          <p:nvPr/>
        </p:nvPicPr>
        <p:blipFill>
          <a:blip r:embed="rId3">
            <a:alphaModFix/>
          </a:blip>
          <a:stretch>
            <a:fillRect/>
          </a:stretch>
        </p:blipFill>
        <p:spPr>
          <a:xfrm>
            <a:off x="1209300" y="1017750"/>
            <a:ext cx="6966275" cy="3060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0" y="157350"/>
            <a:ext cx="8985900" cy="86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520" u="sng"/>
              <a:t>Test #4</a:t>
            </a:r>
            <a:r>
              <a:rPr b="1" lang="en" sz="2520"/>
              <a:t>:</a:t>
            </a:r>
            <a:r>
              <a:rPr b="1" lang="en" sz="4020"/>
              <a:t> </a:t>
            </a:r>
            <a:r>
              <a:rPr b="1" lang="en" sz="1667">
                <a:highlight>
                  <a:srgbClr val="FFFFFF"/>
                </a:highlight>
              </a:rPr>
              <a:t>What is the retention rate of passengers by cab company?</a:t>
            </a:r>
            <a:endParaRPr b="1" sz="700">
              <a:highlight>
                <a:srgbClr val="FFFFFF"/>
              </a:highlight>
            </a:endParaRPr>
          </a:p>
          <a:p>
            <a:pPr indent="0" lvl="0" marL="0" rtl="0" algn="l">
              <a:spcBef>
                <a:spcPts val="0"/>
              </a:spcBef>
              <a:spcAft>
                <a:spcPts val="0"/>
              </a:spcAft>
              <a:buSzPts val="990"/>
              <a:buNone/>
            </a:pPr>
            <a:r>
              <a:t/>
            </a:r>
            <a:endParaRPr b="1" sz="1120">
              <a:highlight>
                <a:srgbClr val="FFFFFF"/>
              </a:highlight>
            </a:endParaRPr>
          </a:p>
        </p:txBody>
      </p:sp>
      <p:sp>
        <p:nvSpPr>
          <p:cNvPr id="203" name="Google Shape;203;p30"/>
          <p:cNvSpPr txBox="1"/>
          <p:nvPr/>
        </p:nvSpPr>
        <p:spPr>
          <a:xfrm>
            <a:off x="579300" y="4009100"/>
            <a:ext cx="7985400" cy="763200"/>
          </a:xfrm>
          <a:prstGeom prst="rect">
            <a:avLst/>
          </a:prstGeom>
          <a:noFill/>
          <a:ln>
            <a:noFill/>
          </a:ln>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b="1" lang="en" sz="1050">
                <a:solidFill>
                  <a:schemeClr val="dk1"/>
                </a:solidFill>
                <a:highlight>
                  <a:srgbClr val="FFFFFF"/>
                </a:highlight>
              </a:rPr>
              <a:t>By analyzing the data in the line chart above, we see that: </a:t>
            </a:r>
            <a:r>
              <a:rPr b="1" lang="en" sz="1050">
                <a:solidFill>
                  <a:schemeClr val="dk1"/>
                </a:solidFill>
                <a:highlight>
                  <a:srgbClr val="FFFFFF"/>
                </a:highlight>
              </a:rPr>
              <a:t>the amount of passengers from the years 2016-2018. From the line chart depicted below, it shows that in 2016 it was less than 20%, the rate of retention. In 2018, it shot up to over 90%.</a:t>
            </a:r>
            <a:endParaRPr b="1" sz="1800">
              <a:solidFill>
                <a:schemeClr val="dk2"/>
              </a:solidFill>
            </a:endParaRPr>
          </a:p>
        </p:txBody>
      </p:sp>
      <p:pic>
        <p:nvPicPr>
          <p:cNvPr id="204" name="Google Shape;204;p30"/>
          <p:cNvPicPr preferRelativeResize="0"/>
          <p:nvPr/>
        </p:nvPicPr>
        <p:blipFill>
          <a:blip r:embed="rId3">
            <a:alphaModFix/>
          </a:blip>
          <a:stretch>
            <a:fillRect/>
          </a:stretch>
        </p:blipFill>
        <p:spPr>
          <a:xfrm>
            <a:off x="1969600" y="920675"/>
            <a:ext cx="5524876" cy="2967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0" y="157350"/>
            <a:ext cx="8985900" cy="86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b="1" lang="en" sz="2520" u="sng"/>
              <a:t>Test #5</a:t>
            </a:r>
            <a:r>
              <a:rPr b="1" lang="en" sz="2520"/>
              <a:t>:</a:t>
            </a:r>
            <a:r>
              <a:rPr b="1" lang="en" sz="4020"/>
              <a:t> </a:t>
            </a:r>
            <a:r>
              <a:rPr b="1" lang="en" sz="1100">
                <a:highlight>
                  <a:srgbClr val="FFFFFF"/>
                </a:highlight>
              </a:rPr>
              <a:t>What is the comparison in passengers between the Yellow and Pink Companies throughout 2016-2018?</a:t>
            </a:r>
            <a:endParaRPr b="1" sz="1000">
              <a:highlight>
                <a:srgbClr val="FFFFFF"/>
              </a:highlight>
            </a:endParaRPr>
          </a:p>
          <a:p>
            <a:pPr indent="0" lvl="0" marL="0" rtl="0" algn="l">
              <a:spcBef>
                <a:spcPts val="0"/>
              </a:spcBef>
              <a:spcAft>
                <a:spcPts val="0"/>
              </a:spcAft>
              <a:buSzPts val="990"/>
              <a:buNone/>
            </a:pPr>
            <a:r>
              <a:t/>
            </a:r>
            <a:endParaRPr b="1" sz="1120">
              <a:highlight>
                <a:srgbClr val="FFFFFF"/>
              </a:highlight>
            </a:endParaRPr>
          </a:p>
        </p:txBody>
      </p:sp>
      <p:sp>
        <p:nvSpPr>
          <p:cNvPr id="210" name="Google Shape;210;p31"/>
          <p:cNvSpPr txBox="1"/>
          <p:nvPr/>
        </p:nvSpPr>
        <p:spPr>
          <a:xfrm>
            <a:off x="579300" y="4009100"/>
            <a:ext cx="7985400" cy="763200"/>
          </a:xfrm>
          <a:prstGeom prst="rect">
            <a:avLst/>
          </a:prstGeom>
          <a:noFill/>
          <a:ln>
            <a:noFill/>
          </a:ln>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b="1" lang="en" sz="1050">
                <a:solidFill>
                  <a:schemeClr val="dk1"/>
                </a:solidFill>
                <a:highlight>
                  <a:srgbClr val="FFFFFF"/>
                </a:highlight>
              </a:rPr>
              <a:t>By analyzing the data in the line chart above, we see that: the amount of passengers have increased for the Yellow Cab company from the years 2016-2018.</a:t>
            </a:r>
            <a:endParaRPr b="1" sz="1800">
              <a:solidFill>
                <a:schemeClr val="dk2"/>
              </a:solidFill>
            </a:endParaRPr>
          </a:p>
        </p:txBody>
      </p:sp>
      <p:pic>
        <p:nvPicPr>
          <p:cNvPr id="211" name="Google Shape;211;p31"/>
          <p:cNvPicPr preferRelativeResize="0"/>
          <p:nvPr/>
        </p:nvPicPr>
        <p:blipFill>
          <a:blip r:embed="rId3">
            <a:alphaModFix/>
          </a:blip>
          <a:stretch>
            <a:fillRect/>
          </a:stretch>
        </p:blipFill>
        <p:spPr>
          <a:xfrm>
            <a:off x="2374475" y="1099700"/>
            <a:ext cx="5213950" cy="2686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Agenda</a:t>
            </a:r>
            <a:endParaRPr b="1" u="sng"/>
          </a:p>
        </p:txBody>
      </p:sp>
      <p:sp>
        <p:nvSpPr>
          <p:cNvPr id="66" name="Google Shape;66;p14"/>
          <p:cNvSpPr/>
          <p:nvPr/>
        </p:nvSpPr>
        <p:spPr>
          <a:xfrm>
            <a:off x="1838325" y="1189775"/>
            <a:ext cx="2064000" cy="669000"/>
          </a:xfrm>
          <a:prstGeom prst="chevron">
            <a:avLst>
              <a:gd fmla="val 50000" name="adj"/>
            </a:avLst>
          </a:prstGeom>
          <a:solidFill>
            <a:srgbClr val="FF8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Problem Statement</a:t>
            </a:r>
            <a:endParaRPr>
              <a:solidFill>
                <a:srgbClr val="FFFFFF"/>
              </a:solidFill>
              <a:latin typeface="Roboto"/>
              <a:ea typeface="Roboto"/>
              <a:cs typeface="Roboto"/>
              <a:sym typeface="Roboto"/>
            </a:endParaRPr>
          </a:p>
        </p:txBody>
      </p:sp>
      <p:sp>
        <p:nvSpPr>
          <p:cNvPr id="67" name="Google Shape;67;p14"/>
          <p:cNvSpPr/>
          <p:nvPr/>
        </p:nvSpPr>
        <p:spPr>
          <a:xfrm>
            <a:off x="3516750" y="1189775"/>
            <a:ext cx="2064000" cy="669000"/>
          </a:xfrm>
          <a:prstGeom prst="chevron">
            <a:avLst>
              <a:gd fmla="val 50000" name="adj"/>
            </a:avLst>
          </a:prstGeom>
          <a:solidFill>
            <a:srgbClr val="FF8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Approach</a:t>
            </a:r>
            <a:endParaRPr>
              <a:solidFill>
                <a:srgbClr val="FFFFFF"/>
              </a:solidFill>
              <a:latin typeface="Roboto"/>
              <a:ea typeface="Roboto"/>
              <a:cs typeface="Roboto"/>
              <a:sym typeface="Roboto"/>
            </a:endParaRPr>
          </a:p>
        </p:txBody>
      </p:sp>
      <p:sp>
        <p:nvSpPr>
          <p:cNvPr id="68" name="Google Shape;68;p14"/>
          <p:cNvSpPr/>
          <p:nvPr/>
        </p:nvSpPr>
        <p:spPr>
          <a:xfrm>
            <a:off x="0" y="1189989"/>
            <a:ext cx="2214600" cy="669000"/>
          </a:xfrm>
          <a:prstGeom prst="homePlate">
            <a:avLst>
              <a:gd fmla="val 50000" name="adj"/>
            </a:avLst>
          </a:prstGeom>
          <a:solidFill>
            <a:srgbClr val="FF8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Executive Summary</a:t>
            </a:r>
            <a:endParaRPr>
              <a:solidFill>
                <a:srgbClr val="FFFFFF"/>
              </a:solidFill>
              <a:latin typeface="Roboto"/>
              <a:ea typeface="Roboto"/>
              <a:cs typeface="Roboto"/>
              <a:sym typeface="Roboto"/>
            </a:endParaRPr>
          </a:p>
        </p:txBody>
      </p:sp>
      <p:sp>
        <p:nvSpPr>
          <p:cNvPr id="69" name="Google Shape;69;p14"/>
          <p:cNvSpPr/>
          <p:nvPr/>
        </p:nvSpPr>
        <p:spPr>
          <a:xfrm>
            <a:off x="6874025" y="1189775"/>
            <a:ext cx="2064000" cy="669000"/>
          </a:xfrm>
          <a:prstGeom prst="chevron">
            <a:avLst>
              <a:gd fmla="val 50000" name="adj"/>
            </a:avLst>
          </a:prstGeom>
          <a:solidFill>
            <a:srgbClr val="FF8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Recommendations/Conclusions</a:t>
            </a:r>
            <a:endParaRPr sz="1100">
              <a:solidFill>
                <a:srgbClr val="FFFFFF"/>
              </a:solidFill>
              <a:latin typeface="Roboto"/>
              <a:ea typeface="Roboto"/>
              <a:cs typeface="Roboto"/>
              <a:sym typeface="Roboto"/>
            </a:endParaRPr>
          </a:p>
        </p:txBody>
      </p:sp>
      <p:sp>
        <p:nvSpPr>
          <p:cNvPr id="70" name="Google Shape;70;p14"/>
          <p:cNvSpPr/>
          <p:nvPr/>
        </p:nvSpPr>
        <p:spPr>
          <a:xfrm>
            <a:off x="5195350" y="1189775"/>
            <a:ext cx="2064000" cy="669000"/>
          </a:xfrm>
          <a:prstGeom prst="chevron">
            <a:avLst>
              <a:gd fmla="val 50000" name="adj"/>
            </a:avLst>
          </a:prstGeom>
          <a:solidFill>
            <a:srgbClr val="FF8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Hypothesis &amp; Questions</a:t>
            </a:r>
            <a:endParaRPr>
              <a:solidFill>
                <a:srgbClr val="FFFFFF"/>
              </a:solidFill>
              <a:latin typeface="Roboto"/>
              <a:ea typeface="Roboto"/>
              <a:cs typeface="Roboto"/>
              <a:sym typeface="Roboto"/>
            </a:endParaRPr>
          </a:p>
        </p:txBody>
      </p:sp>
      <p:pic>
        <p:nvPicPr>
          <p:cNvPr id="71" name="Google Shape;71;p14" title="File:Evolution-tasks.svg - Wikimedia Commons"/>
          <p:cNvPicPr preferRelativeResize="0"/>
          <p:nvPr/>
        </p:nvPicPr>
        <p:blipFill>
          <a:blip r:embed="rId3">
            <a:alphaModFix/>
          </a:blip>
          <a:stretch>
            <a:fillRect/>
          </a:stretch>
        </p:blipFill>
        <p:spPr>
          <a:xfrm>
            <a:off x="2718500" y="2030814"/>
            <a:ext cx="2979712" cy="29797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0"/>
            <a:ext cx="8380200" cy="5727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Summary/Recommendations/Conclusions</a:t>
            </a:r>
            <a:endParaRPr b="1" u="sng"/>
          </a:p>
        </p:txBody>
      </p:sp>
      <p:sp>
        <p:nvSpPr>
          <p:cNvPr id="217" name="Google Shape;217;p32"/>
          <p:cNvSpPr txBox="1"/>
          <p:nvPr>
            <p:ph idx="1" type="body"/>
          </p:nvPr>
        </p:nvSpPr>
        <p:spPr>
          <a:xfrm>
            <a:off x="264725" y="494850"/>
            <a:ext cx="2685300" cy="4648500"/>
          </a:xfrm>
          <a:prstGeom prst="rect">
            <a:avLst/>
          </a:prstGeom>
          <a:solidFill>
            <a:srgbClr val="FF17BD"/>
          </a:solidFill>
        </p:spPr>
        <p:txBody>
          <a:bodyPr anchorCtr="0" anchor="t" bIns="91425" lIns="91425" spcFirstLastPara="1" rIns="91425" wrap="square" tIns="91425">
            <a:normAutofit fontScale="62500"/>
          </a:bodyPr>
          <a:lstStyle/>
          <a:p>
            <a:pPr indent="0" lvl="0" marL="0" rtl="0" algn="l">
              <a:spcBef>
                <a:spcPts val="0"/>
              </a:spcBef>
              <a:spcAft>
                <a:spcPts val="0"/>
              </a:spcAft>
              <a:buNone/>
            </a:pPr>
            <a:r>
              <a:rPr b="1" lang="en" sz="3254" u="sng">
                <a:solidFill>
                  <a:schemeClr val="dk1"/>
                </a:solidFill>
              </a:rPr>
              <a:t>Summary</a:t>
            </a:r>
            <a:endParaRPr b="1" sz="3254" u="sng">
              <a:solidFill>
                <a:schemeClr val="dk1"/>
              </a:solidFill>
            </a:endParaRPr>
          </a:p>
          <a:p>
            <a:pPr indent="-300037" lvl="0" marL="457200" rtl="0" algn="l">
              <a:spcBef>
                <a:spcPts val="1200"/>
              </a:spcBef>
              <a:spcAft>
                <a:spcPts val="0"/>
              </a:spcAft>
              <a:buClr>
                <a:schemeClr val="dk1"/>
              </a:buClr>
              <a:buSzPct val="100000"/>
              <a:buAutoNum type="arabicParenR"/>
            </a:pPr>
            <a:r>
              <a:rPr b="1" lang="en">
                <a:solidFill>
                  <a:schemeClr val="dk1"/>
                </a:solidFill>
              </a:rPr>
              <a:t>The method of payment used does not matter whether it is card or cash.</a:t>
            </a:r>
            <a:endParaRPr b="1">
              <a:solidFill>
                <a:schemeClr val="dk1"/>
              </a:solidFill>
            </a:endParaRPr>
          </a:p>
          <a:p>
            <a:pPr indent="-300037" lvl="0" marL="457200" rtl="0" algn="l">
              <a:spcBef>
                <a:spcPts val="0"/>
              </a:spcBef>
              <a:spcAft>
                <a:spcPts val="0"/>
              </a:spcAft>
              <a:buClr>
                <a:schemeClr val="dk1"/>
              </a:buClr>
              <a:buSzPct val="100000"/>
              <a:buAutoNum type="arabicParenR"/>
            </a:pPr>
            <a:r>
              <a:rPr b="1" lang="en">
                <a:solidFill>
                  <a:schemeClr val="dk1"/>
                </a:solidFill>
              </a:rPr>
              <a:t>Demand is higher during the weekends.</a:t>
            </a:r>
            <a:endParaRPr b="1">
              <a:solidFill>
                <a:schemeClr val="dk1"/>
              </a:solidFill>
            </a:endParaRPr>
          </a:p>
          <a:p>
            <a:pPr indent="-300037" lvl="0" marL="457200" rtl="0" algn="l">
              <a:spcBef>
                <a:spcPts val="0"/>
              </a:spcBef>
              <a:spcAft>
                <a:spcPts val="0"/>
              </a:spcAft>
              <a:buClr>
                <a:schemeClr val="dk1"/>
              </a:buClr>
              <a:buSzPct val="100000"/>
              <a:buAutoNum type="arabicParenR"/>
            </a:pPr>
            <a:r>
              <a:rPr b="1" lang="en">
                <a:solidFill>
                  <a:schemeClr val="dk1"/>
                </a:solidFill>
              </a:rPr>
              <a:t>There is an impact of the income class and age group range vs the amount of rides being taken.</a:t>
            </a:r>
            <a:endParaRPr b="1">
              <a:solidFill>
                <a:schemeClr val="dk1"/>
              </a:solidFill>
            </a:endParaRPr>
          </a:p>
          <a:p>
            <a:pPr indent="-300037" lvl="0" marL="457200" rtl="0" algn="l">
              <a:spcBef>
                <a:spcPts val="0"/>
              </a:spcBef>
              <a:spcAft>
                <a:spcPts val="0"/>
              </a:spcAft>
              <a:buClr>
                <a:schemeClr val="dk1"/>
              </a:buClr>
              <a:buSzPct val="100000"/>
              <a:buAutoNum type="arabicParenR"/>
            </a:pPr>
            <a:r>
              <a:rPr b="1" lang="en">
                <a:solidFill>
                  <a:schemeClr val="dk1"/>
                </a:solidFill>
              </a:rPr>
              <a:t>There are (2) top holidays that outperform in rides and profits versus the other holidays throughout the year.</a:t>
            </a:r>
            <a:endParaRPr b="1">
              <a:solidFill>
                <a:schemeClr val="dk1"/>
              </a:solidFill>
            </a:endParaRPr>
          </a:p>
          <a:p>
            <a:pPr indent="-300037" lvl="0" marL="457200" rtl="0" algn="l">
              <a:spcBef>
                <a:spcPts val="0"/>
              </a:spcBef>
              <a:spcAft>
                <a:spcPts val="0"/>
              </a:spcAft>
              <a:buClr>
                <a:schemeClr val="dk1"/>
              </a:buClr>
              <a:buSzPct val="100000"/>
              <a:buAutoNum type="arabicParenR"/>
            </a:pPr>
            <a:r>
              <a:rPr b="1" lang="en">
                <a:solidFill>
                  <a:schemeClr val="dk1"/>
                </a:solidFill>
              </a:rPr>
              <a:t>The data analysis and information collected can help XYZ investment firm make a better collective decision in what company to go with for their future investment.</a:t>
            </a:r>
            <a:endParaRPr b="1">
              <a:solidFill>
                <a:schemeClr val="dk1"/>
              </a:solidFill>
            </a:endParaRPr>
          </a:p>
        </p:txBody>
      </p:sp>
      <p:sp>
        <p:nvSpPr>
          <p:cNvPr id="218" name="Google Shape;218;p32"/>
          <p:cNvSpPr txBox="1"/>
          <p:nvPr>
            <p:ph idx="1" type="body"/>
          </p:nvPr>
        </p:nvSpPr>
        <p:spPr>
          <a:xfrm>
            <a:off x="6171275" y="494850"/>
            <a:ext cx="2685300" cy="4594500"/>
          </a:xfrm>
          <a:prstGeom prst="rect">
            <a:avLst/>
          </a:prstGeom>
          <a:solidFill>
            <a:srgbClr val="FF8F00"/>
          </a:solidFill>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b="1" lang="en" sz="4510" u="sng">
                <a:solidFill>
                  <a:schemeClr val="dk1"/>
                </a:solidFill>
              </a:rPr>
              <a:t>Recommendations</a:t>
            </a:r>
            <a:endParaRPr b="1" sz="4510" u="sng">
              <a:solidFill>
                <a:schemeClr val="dk1"/>
              </a:solidFill>
            </a:endParaRPr>
          </a:p>
          <a:p>
            <a:pPr indent="-282892" lvl="0" marL="457200" rtl="0" algn="l">
              <a:spcBef>
                <a:spcPts val="1200"/>
              </a:spcBef>
              <a:spcAft>
                <a:spcPts val="0"/>
              </a:spcAft>
              <a:buClr>
                <a:schemeClr val="dk1"/>
              </a:buClr>
              <a:buSzPct val="100000"/>
              <a:buAutoNum type="arabicParenR"/>
            </a:pPr>
            <a:r>
              <a:rPr b="1" lang="en">
                <a:solidFill>
                  <a:schemeClr val="dk1"/>
                </a:solidFill>
              </a:rPr>
              <a:t>Based off the data collected and the data analysis conducted, investors from the XYZ firm should look into investing into the Yellow Cab company. </a:t>
            </a:r>
            <a:endParaRPr b="1">
              <a:solidFill>
                <a:schemeClr val="dk1"/>
              </a:solidFill>
            </a:endParaRPr>
          </a:p>
          <a:p>
            <a:pPr indent="-282892" lvl="0" marL="457200" rtl="0" algn="l">
              <a:spcBef>
                <a:spcPts val="0"/>
              </a:spcBef>
              <a:spcAft>
                <a:spcPts val="0"/>
              </a:spcAft>
              <a:buClr>
                <a:schemeClr val="dk1"/>
              </a:buClr>
              <a:buSzPct val="100000"/>
              <a:buAutoNum type="arabicParenR"/>
            </a:pPr>
            <a:r>
              <a:rPr b="1" lang="en">
                <a:solidFill>
                  <a:schemeClr val="dk1"/>
                </a:solidFill>
              </a:rPr>
              <a:t>The Yellow Cab company has increased profits and rides in all four quarters of every year and has superseded and dominated the cab industry compared to of the Pink Cab company.</a:t>
            </a:r>
            <a:endParaRPr b="1">
              <a:solidFill>
                <a:schemeClr val="dk1"/>
              </a:solidFill>
            </a:endParaRPr>
          </a:p>
          <a:p>
            <a:pPr indent="-282892" lvl="0" marL="457200" rtl="0" algn="l">
              <a:spcBef>
                <a:spcPts val="0"/>
              </a:spcBef>
              <a:spcAft>
                <a:spcPts val="0"/>
              </a:spcAft>
              <a:buClr>
                <a:schemeClr val="dk1"/>
              </a:buClr>
              <a:buSzPct val="100000"/>
              <a:buAutoNum type="arabicParenR"/>
            </a:pPr>
            <a:r>
              <a:rPr b="1" lang="en">
                <a:solidFill>
                  <a:schemeClr val="dk1"/>
                </a:solidFill>
              </a:rPr>
              <a:t>Investors should also consider that profits increase with the distance driven per cab, so to look into these insights and capitalize on the demand of longer trips.</a:t>
            </a:r>
            <a:endParaRPr b="1">
              <a:solidFill>
                <a:schemeClr val="dk1"/>
              </a:solidFill>
            </a:endParaRPr>
          </a:p>
          <a:p>
            <a:pPr indent="-282892" lvl="0" marL="457200" rtl="0" algn="l">
              <a:spcBef>
                <a:spcPts val="0"/>
              </a:spcBef>
              <a:spcAft>
                <a:spcPts val="0"/>
              </a:spcAft>
              <a:buClr>
                <a:schemeClr val="dk1"/>
              </a:buClr>
              <a:buSzPct val="100000"/>
              <a:buAutoNum type="arabicParenR"/>
            </a:pPr>
            <a:r>
              <a:rPr b="1" lang="en">
                <a:solidFill>
                  <a:schemeClr val="dk1"/>
                </a:solidFill>
              </a:rPr>
              <a:t>Based off of certain passenger demographics, certain age groups and income classes are more likely to spend more money on rides versus the other groups.</a:t>
            </a:r>
            <a:endParaRPr b="1">
              <a:solidFill>
                <a:schemeClr val="dk1"/>
              </a:solidFill>
            </a:endParaRPr>
          </a:p>
          <a:p>
            <a:pPr indent="-282892" lvl="0" marL="457200" rtl="0" algn="l">
              <a:spcBef>
                <a:spcPts val="0"/>
              </a:spcBef>
              <a:spcAft>
                <a:spcPts val="0"/>
              </a:spcAft>
              <a:buClr>
                <a:schemeClr val="dk1"/>
              </a:buClr>
              <a:buSzPct val="100000"/>
              <a:buAutoNum type="arabicParenR"/>
            </a:pPr>
            <a:r>
              <a:rPr b="1" lang="en">
                <a:solidFill>
                  <a:schemeClr val="dk1"/>
                </a:solidFill>
              </a:rPr>
              <a:t>It can be a lucrative and profitable investment, but market research and data collection should be analyzed and compared before diving into this investment.</a:t>
            </a:r>
            <a:endParaRPr b="1">
              <a:solidFill>
                <a:schemeClr val="dk1"/>
              </a:solidFill>
            </a:endParaRPr>
          </a:p>
          <a:p>
            <a:pPr indent="0" lvl="0" marL="0" rtl="0" algn="l">
              <a:spcBef>
                <a:spcPts val="1200"/>
              </a:spcBef>
              <a:spcAft>
                <a:spcPts val="1200"/>
              </a:spcAft>
              <a:buNone/>
            </a:pPr>
            <a:r>
              <a:t/>
            </a:r>
            <a:endParaRPr b="1">
              <a:solidFill>
                <a:srgbClr val="FF8F00"/>
              </a:solidFill>
            </a:endParaRPr>
          </a:p>
        </p:txBody>
      </p:sp>
      <p:sp>
        <p:nvSpPr>
          <p:cNvPr id="219" name="Google Shape;219;p32"/>
          <p:cNvSpPr txBox="1"/>
          <p:nvPr>
            <p:ph idx="1" type="body"/>
          </p:nvPr>
        </p:nvSpPr>
        <p:spPr>
          <a:xfrm>
            <a:off x="3159150" y="494850"/>
            <a:ext cx="2685300" cy="4648500"/>
          </a:xfrm>
          <a:prstGeom prst="rect">
            <a:avLst/>
          </a:prstGeom>
          <a:solidFill>
            <a:srgbClr val="FFFF00"/>
          </a:solidFill>
          <a:effectLst>
            <a:outerShdw blurRad="57150" rotWithShape="0" algn="bl" dir="5400000" dist="19050">
              <a:srgbClr val="FFFF00">
                <a:alpha val="50000"/>
              </a:srgbClr>
            </a:outerShdw>
          </a:effectLst>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7350" u="sng">
                <a:solidFill>
                  <a:schemeClr val="dk1"/>
                </a:solidFill>
              </a:rPr>
              <a:t>Conclusions</a:t>
            </a:r>
            <a:endParaRPr b="1" sz="7350" u="sng">
              <a:solidFill>
                <a:schemeClr val="dk1"/>
              </a:solidFill>
            </a:endParaRPr>
          </a:p>
          <a:p>
            <a:pPr indent="-273050" lvl="0" marL="457200" rtl="0" algn="l">
              <a:spcBef>
                <a:spcPts val="1200"/>
              </a:spcBef>
              <a:spcAft>
                <a:spcPts val="0"/>
              </a:spcAft>
              <a:buSzPct val="100000"/>
              <a:buAutoNum type="arabicParenR"/>
            </a:pPr>
            <a:r>
              <a:rPr b="1" lang="en" sz="2800"/>
              <a:t>Passenger Reach : The Yellow Cab has generated more passengers and rides than the Pink cab company.</a:t>
            </a:r>
            <a:endParaRPr b="1" sz="2800"/>
          </a:p>
          <a:p>
            <a:pPr indent="-273050" lvl="0" marL="457200" rtl="0" algn="l">
              <a:spcBef>
                <a:spcPts val="0"/>
              </a:spcBef>
              <a:spcAft>
                <a:spcPts val="0"/>
              </a:spcAft>
              <a:buSzPct val="100000"/>
              <a:buAutoNum type="arabicParenR"/>
            </a:pPr>
            <a:r>
              <a:rPr b="1" lang="en" sz="2800"/>
              <a:t>Transactions in Forms of Payments- there are more card payments than cash payments for rides.</a:t>
            </a:r>
            <a:endParaRPr b="1" sz="2800"/>
          </a:p>
          <a:p>
            <a:pPr indent="-273050" lvl="0" marL="457200" rtl="0" algn="l">
              <a:spcBef>
                <a:spcPts val="0"/>
              </a:spcBef>
              <a:spcAft>
                <a:spcPts val="0"/>
              </a:spcAft>
              <a:buSzPct val="100000"/>
              <a:buAutoNum type="arabicParenR"/>
            </a:pPr>
            <a:r>
              <a:rPr b="1" lang="en" sz="2800"/>
              <a:t>Passenger Retention Conclusion: passenger retention rate is retained from 20% to 90% from 2016 to 2018.</a:t>
            </a:r>
            <a:endParaRPr b="1" sz="2800"/>
          </a:p>
          <a:p>
            <a:pPr indent="-273050" lvl="0" marL="457200" rtl="0" algn="l">
              <a:spcBef>
                <a:spcPts val="0"/>
              </a:spcBef>
              <a:spcAft>
                <a:spcPts val="0"/>
              </a:spcAft>
              <a:buSzPct val="100000"/>
              <a:buAutoNum type="arabicParenR"/>
            </a:pPr>
            <a:r>
              <a:rPr b="1" lang="en" sz="2800"/>
              <a:t>Passenger Age Group Observation: the age group 25-35 seemed to order more rides than the other age groups.</a:t>
            </a:r>
            <a:endParaRPr b="1" sz="2800"/>
          </a:p>
          <a:p>
            <a:pPr indent="-273050" lvl="0" marL="457200" rtl="0" algn="l">
              <a:spcBef>
                <a:spcPts val="0"/>
              </a:spcBef>
              <a:spcAft>
                <a:spcPts val="0"/>
              </a:spcAft>
              <a:buSzPct val="100000"/>
              <a:buAutoNum type="arabicParenR"/>
            </a:pPr>
            <a:r>
              <a:rPr b="1" lang="en" sz="2800"/>
              <a:t>Passenger Income Class: there is a increased profit by 2x from passengers from the income class of earning between 15,000-25000 USD per month.</a:t>
            </a:r>
            <a:endParaRPr b="1" sz="2800"/>
          </a:p>
          <a:p>
            <a:pPr indent="-273050" lvl="0" marL="457200" rtl="0" algn="l">
              <a:spcBef>
                <a:spcPts val="0"/>
              </a:spcBef>
              <a:spcAft>
                <a:spcPts val="0"/>
              </a:spcAft>
              <a:buSzPct val="100000"/>
              <a:buAutoNum type="arabicParenR"/>
            </a:pPr>
            <a:r>
              <a:rPr b="1" lang="en" sz="2800"/>
              <a:t>Distance Relationship to Amount of Passengers: the higher the kilometers the increased number of passengers but at 4 kilometers there was a slight decline of passengers.</a:t>
            </a:r>
            <a:endParaRPr b="1" sz="2800"/>
          </a:p>
          <a:p>
            <a:pPr indent="-273050" lvl="0" marL="457200" rtl="0" algn="l">
              <a:spcBef>
                <a:spcPts val="0"/>
              </a:spcBef>
              <a:spcAft>
                <a:spcPts val="0"/>
              </a:spcAft>
              <a:buSzPct val="100000"/>
              <a:buAutoNum type="arabicParenR"/>
            </a:pPr>
            <a:r>
              <a:rPr b="1" lang="en" sz="2800"/>
              <a:t>Top 3 US Cities in Rides: NYC, Los Angeles and Chicago have the most rides in the US. Los Angeles being at #1, NYC at #2, and Chicago as #3.</a:t>
            </a:r>
            <a:endParaRPr b="1" sz="2800"/>
          </a:p>
          <a:p>
            <a:pPr indent="-273050" lvl="0" marL="457200" rtl="0" algn="l">
              <a:spcBef>
                <a:spcPts val="0"/>
              </a:spcBef>
              <a:spcAft>
                <a:spcPts val="0"/>
              </a:spcAft>
              <a:buSzPct val="100000"/>
              <a:buAutoNum type="arabicParenR"/>
            </a:pPr>
            <a:r>
              <a:rPr b="1" lang="en" sz="2800"/>
              <a:t>Quarterly Profits- Which company performed better?: the Yellow Cab company outperformed the Pink Cab company in all quarters from 2016-2018.</a:t>
            </a:r>
            <a:endParaRPr b="1" sz="2800"/>
          </a:p>
          <a:p>
            <a:pPr indent="-273050" lvl="0" marL="457200" rtl="0" algn="l">
              <a:spcBef>
                <a:spcPts val="0"/>
              </a:spcBef>
              <a:spcAft>
                <a:spcPts val="0"/>
              </a:spcAft>
              <a:buSzPct val="100000"/>
              <a:buAutoNum type="arabicParenR"/>
            </a:pPr>
            <a:r>
              <a:rPr b="1" lang="en" sz="2800"/>
              <a:t>Most Rides Taken During Which Day of The Week?: The most rides taken were Friday through Sunday for both cab companies. The Yellow Cab company has taken more rides than the Pink Cab company.</a:t>
            </a:r>
            <a:endParaRPr b="1" sz="2800"/>
          </a:p>
          <a:p>
            <a:pPr indent="-273050" lvl="0" marL="457200" rtl="0" algn="l">
              <a:spcBef>
                <a:spcPts val="0"/>
              </a:spcBef>
              <a:spcAft>
                <a:spcPts val="0"/>
              </a:spcAft>
              <a:buSzPct val="100000"/>
              <a:buAutoNum type="arabicParenR"/>
            </a:pPr>
            <a:r>
              <a:rPr b="1" lang="en" sz="2800"/>
              <a:t>Passenger Preference During the Holidays: the passengers are riding the most during Christmas and Thanksgiving. Halloween has performed the lowest amount of rides in the US.</a:t>
            </a:r>
            <a:endParaRPr b="1" sz="2800">
              <a:solidFill>
                <a:schemeClr val="dk1"/>
              </a:solidFill>
              <a:highlight>
                <a:srgbClr val="FFFFFF"/>
              </a:highlight>
            </a:endParaRPr>
          </a:p>
          <a:p>
            <a:pPr indent="0" lvl="0" marL="0" rtl="0" algn="l">
              <a:spcBef>
                <a:spcPts val="1200"/>
              </a:spcBef>
              <a:spcAft>
                <a:spcPts val="1200"/>
              </a:spcAft>
              <a:buNone/>
            </a:pPr>
            <a:r>
              <a:t/>
            </a:r>
            <a:endParaRPr b="1"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Executive Summary</a:t>
            </a:r>
            <a:endParaRPr b="1" u="sng"/>
          </a:p>
        </p:txBody>
      </p:sp>
      <p:sp>
        <p:nvSpPr>
          <p:cNvPr id="77" name="Google Shape;77;p15"/>
          <p:cNvSpPr txBox="1"/>
          <p:nvPr>
            <p:ph idx="1" type="body"/>
          </p:nvPr>
        </p:nvSpPr>
        <p:spPr>
          <a:xfrm>
            <a:off x="311700" y="486150"/>
            <a:ext cx="8520600" cy="4307400"/>
          </a:xfrm>
          <a:prstGeom prst="rect">
            <a:avLst/>
          </a:prstGeom>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SzPts val="1000"/>
              <a:buChar char="❖"/>
            </a:pPr>
            <a:r>
              <a:rPr lang="en" sz="1000"/>
              <a:t>The objective is to share insights from multiple datasets to identify the right cab company to invest in. </a:t>
            </a:r>
            <a:endParaRPr sz="1000"/>
          </a:p>
          <a:p>
            <a:pPr indent="0" lvl="0" marL="457200" rtl="0" algn="l">
              <a:lnSpc>
                <a:spcPct val="95000"/>
              </a:lnSpc>
              <a:spcBef>
                <a:spcPts val="0"/>
              </a:spcBef>
              <a:spcAft>
                <a:spcPts val="0"/>
              </a:spcAft>
              <a:buNone/>
            </a:pPr>
            <a:r>
              <a:rPr lang="en" sz="1000"/>
              <a:t>The analysis involves: </a:t>
            </a:r>
            <a:endParaRPr sz="1000"/>
          </a:p>
          <a:p>
            <a:pPr indent="0" lvl="0" marL="457200" rtl="0" algn="l">
              <a:lnSpc>
                <a:spcPct val="100000"/>
              </a:lnSpc>
              <a:spcBef>
                <a:spcPts val="0"/>
              </a:spcBef>
              <a:spcAft>
                <a:spcPts val="0"/>
              </a:spcAft>
              <a:buNone/>
            </a:pPr>
            <a:r>
              <a:rPr lang="en" sz="1000"/>
              <a:t>- Understanding the cab data, transaction data, customer data, city data, and the US holiday data.</a:t>
            </a:r>
            <a:endParaRPr sz="1000"/>
          </a:p>
          <a:p>
            <a:pPr indent="0" lvl="0" marL="457200" rtl="0" algn="l">
              <a:lnSpc>
                <a:spcPct val="100000"/>
              </a:lnSpc>
              <a:spcBef>
                <a:spcPts val="0"/>
              </a:spcBef>
              <a:spcAft>
                <a:spcPts val="0"/>
              </a:spcAft>
              <a:buNone/>
            </a:pPr>
            <a:r>
              <a:rPr lang="en" sz="1000"/>
              <a:t>- Disclosure of profits and number of rides with different cab types</a:t>
            </a:r>
            <a:endParaRPr sz="1000"/>
          </a:p>
          <a:p>
            <a:pPr indent="0" lvl="0" marL="457200" rtl="0" algn="l">
              <a:lnSpc>
                <a:spcPct val="100000"/>
              </a:lnSpc>
              <a:spcBef>
                <a:spcPts val="0"/>
              </a:spcBef>
              <a:spcAft>
                <a:spcPts val="0"/>
              </a:spcAft>
              <a:buNone/>
            </a:pPr>
            <a:r>
              <a:rPr lang="en" sz="1000"/>
              <a:t>- Factors that influence the number of rides and profit generated between each cab companies</a:t>
            </a:r>
            <a:endParaRPr sz="1000"/>
          </a:p>
          <a:p>
            <a:pPr indent="0" lvl="0" marL="457200" rtl="0" algn="l">
              <a:lnSpc>
                <a:spcPct val="100000"/>
              </a:lnSpc>
              <a:spcBef>
                <a:spcPts val="0"/>
              </a:spcBef>
              <a:spcAft>
                <a:spcPts val="0"/>
              </a:spcAft>
              <a:buNone/>
            </a:pPr>
            <a:r>
              <a:rPr lang="en" sz="1000"/>
              <a:t>- Identifying the most profitable cab company</a:t>
            </a:r>
            <a:endParaRPr sz="1000"/>
          </a:p>
          <a:p>
            <a:pPr indent="0" lvl="0" marL="457200" rtl="0" algn="l">
              <a:lnSpc>
                <a:spcPct val="100000"/>
              </a:lnSpc>
              <a:spcBef>
                <a:spcPts val="0"/>
              </a:spcBef>
              <a:spcAft>
                <a:spcPts val="0"/>
              </a:spcAft>
              <a:buNone/>
            </a:pPr>
            <a:r>
              <a:rPr lang="en" sz="1000"/>
              <a:t>- Recommendations &amp; Conclusions- Answers to Hypothesis/Questions</a:t>
            </a:r>
            <a:endParaRPr sz="1000"/>
          </a:p>
          <a:p>
            <a:pPr indent="0" lvl="0" marL="457200" rtl="0" algn="l">
              <a:lnSpc>
                <a:spcPct val="100000"/>
              </a:lnSpc>
              <a:spcBef>
                <a:spcPts val="0"/>
              </a:spcBef>
              <a:spcAft>
                <a:spcPts val="0"/>
              </a:spcAft>
              <a:buNone/>
            </a:pPr>
            <a:r>
              <a:rPr lang="en" sz="1000"/>
              <a:t>- Which Cab To Go With for Future Investment? </a:t>
            </a:r>
            <a:endParaRPr sz="1000"/>
          </a:p>
          <a:p>
            <a:pPr indent="-292100" lvl="0" marL="457200" rtl="0" algn="l">
              <a:lnSpc>
                <a:spcPct val="95000"/>
              </a:lnSpc>
              <a:spcBef>
                <a:spcPts val="0"/>
              </a:spcBef>
              <a:spcAft>
                <a:spcPts val="0"/>
              </a:spcAft>
              <a:buSzPts val="1000"/>
              <a:buChar char="❖"/>
            </a:pPr>
            <a:r>
              <a:rPr lang="en" sz="1000"/>
              <a:t>We have conducted hypothesis and performed statistical analysis on the the different rides taken between both cab companies using 5 different data sets to come up with insights that will help investors of XYZ firm make a decision on what cab company to choose for future investments.</a:t>
            </a:r>
            <a:endParaRPr sz="1000"/>
          </a:p>
          <a:p>
            <a:pPr indent="-292100" lvl="0" marL="457200" rtl="0" algn="l">
              <a:lnSpc>
                <a:spcPct val="95000"/>
              </a:lnSpc>
              <a:spcBef>
                <a:spcPts val="0"/>
              </a:spcBef>
              <a:spcAft>
                <a:spcPts val="0"/>
              </a:spcAft>
              <a:buSzPts val="1000"/>
              <a:buChar char="❖"/>
            </a:pPr>
            <a:r>
              <a:rPr lang="en" sz="1000"/>
              <a:t>Through in depth data analysis, we concluded the Yellow Cab company has dominated the Pink Cab company in different areas including:</a:t>
            </a:r>
            <a:endParaRPr sz="1000"/>
          </a:p>
          <a:p>
            <a:pPr indent="-292100" lvl="1" marL="914400" rtl="0" algn="l">
              <a:lnSpc>
                <a:spcPct val="95000"/>
              </a:lnSpc>
              <a:spcBef>
                <a:spcPts val="0"/>
              </a:spcBef>
              <a:spcAft>
                <a:spcPts val="0"/>
              </a:spcAft>
              <a:buSzPts val="1000"/>
              <a:buChar char="➢"/>
            </a:pPr>
            <a:r>
              <a:rPr lang="en" sz="1000"/>
              <a:t>Increased rides from Friday to Sunday throughout the week</a:t>
            </a:r>
            <a:endParaRPr sz="1000"/>
          </a:p>
          <a:p>
            <a:pPr indent="-292100" lvl="1" marL="914400" rtl="0" algn="l">
              <a:lnSpc>
                <a:spcPct val="95000"/>
              </a:lnSpc>
              <a:spcBef>
                <a:spcPts val="0"/>
              </a:spcBef>
              <a:spcAft>
                <a:spcPts val="0"/>
              </a:spcAft>
              <a:buSzPts val="1000"/>
              <a:buChar char="➢"/>
            </a:pPr>
            <a:r>
              <a:rPr lang="en" sz="1000"/>
              <a:t>Increase in profits with increased distance of rides</a:t>
            </a:r>
            <a:endParaRPr sz="1000"/>
          </a:p>
          <a:p>
            <a:pPr indent="-292100" lvl="1" marL="914400" rtl="0" algn="l">
              <a:lnSpc>
                <a:spcPct val="95000"/>
              </a:lnSpc>
              <a:spcBef>
                <a:spcPts val="0"/>
              </a:spcBef>
              <a:spcAft>
                <a:spcPts val="0"/>
              </a:spcAft>
              <a:buSzPts val="1000"/>
              <a:buChar char="➢"/>
            </a:pPr>
            <a:r>
              <a:rPr lang="en" sz="1000"/>
              <a:t>Increased rides in different cities throughout the United States</a:t>
            </a:r>
            <a:endParaRPr sz="1000"/>
          </a:p>
          <a:p>
            <a:pPr indent="-292100" lvl="0" marL="457200" rtl="0" algn="l">
              <a:lnSpc>
                <a:spcPct val="95000"/>
              </a:lnSpc>
              <a:spcBef>
                <a:spcPts val="0"/>
              </a:spcBef>
              <a:spcAft>
                <a:spcPts val="0"/>
              </a:spcAft>
              <a:buSzPts val="1000"/>
              <a:buChar char="❖"/>
            </a:pPr>
            <a:r>
              <a:rPr lang="en" sz="1000"/>
              <a:t>Regarding passenger demographics, the age group 25-35 have ordered more rides than the other age groups. Also, the income class of $15,001-$25,000, have ordered more rides than the other income classes.</a:t>
            </a:r>
            <a:endParaRPr sz="1000"/>
          </a:p>
          <a:p>
            <a:pPr indent="-292100" lvl="0" marL="457200" rtl="0" algn="l">
              <a:lnSpc>
                <a:spcPct val="95000"/>
              </a:lnSpc>
              <a:spcBef>
                <a:spcPts val="0"/>
              </a:spcBef>
              <a:spcAft>
                <a:spcPts val="0"/>
              </a:spcAft>
              <a:buSzPts val="1000"/>
              <a:buChar char="❖"/>
            </a:pPr>
            <a:r>
              <a:rPr lang="en" sz="1000"/>
              <a:t>During certain holidays, there was an increase in rides; specifically during Christmas &amp; Thanksgiving.</a:t>
            </a:r>
            <a:endParaRPr sz="1000"/>
          </a:p>
          <a:p>
            <a:pPr indent="-292100" lvl="0" marL="457200" rtl="0" algn="l">
              <a:lnSpc>
                <a:spcPct val="95000"/>
              </a:lnSpc>
              <a:spcBef>
                <a:spcPts val="0"/>
              </a:spcBef>
              <a:spcAft>
                <a:spcPts val="0"/>
              </a:spcAft>
              <a:buSzPts val="1000"/>
              <a:buChar char="❖"/>
            </a:pPr>
            <a:r>
              <a:rPr lang="en" sz="1000"/>
              <a:t>Based on the results and data collection, we suggest that the investment firm will go with the Yellow Cab company and look at the data and charts that show when rides are being taken the most, what days of the week and what holiday seasons.</a:t>
            </a:r>
            <a:endParaRPr sz="1000"/>
          </a:p>
          <a:p>
            <a:pPr indent="0" lvl="0" marL="0" rtl="0" algn="l">
              <a:lnSpc>
                <a:spcPct val="95000"/>
              </a:lnSpc>
              <a:spcBef>
                <a:spcPts val="1200"/>
              </a:spcBef>
              <a:spcAft>
                <a:spcPts val="1200"/>
              </a:spcAft>
              <a:buNone/>
            </a:pPr>
            <a:r>
              <a:t/>
            </a:r>
            <a:endParaRPr sz="1000"/>
          </a:p>
        </p:txBody>
      </p:sp>
      <p:pic>
        <p:nvPicPr>
          <p:cNvPr id="78" name="Google Shape;78;p15"/>
          <p:cNvPicPr preferRelativeResize="0"/>
          <p:nvPr/>
        </p:nvPicPr>
        <p:blipFill rotWithShape="1">
          <a:blip r:embed="rId3">
            <a:alphaModFix/>
          </a:blip>
          <a:srcRect b="22172" l="0" r="0" t="0"/>
          <a:stretch/>
        </p:blipFill>
        <p:spPr>
          <a:xfrm>
            <a:off x="3484600" y="3727275"/>
            <a:ext cx="2174800" cy="1287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Problem Statement</a:t>
            </a:r>
            <a:endParaRPr b="1" u="sng"/>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U.S. Cab Industry has experienced growth in the past years and private investment firm XYZ is looking to invest in a particular cab company as part of their G2M (Go-To-Market) strategy. They want to understand the market through insights before making a final decision.</a:t>
            </a:r>
            <a:endParaRPr/>
          </a:p>
          <a:p>
            <a:pPr indent="-342900" lvl="0" marL="457200" rtl="0" algn="l">
              <a:spcBef>
                <a:spcPts val="0"/>
              </a:spcBef>
              <a:spcAft>
                <a:spcPts val="0"/>
              </a:spcAft>
              <a:buSzPts val="1800"/>
              <a:buChar char="❖"/>
            </a:pPr>
            <a:r>
              <a:rPr lang="en"/>
              <a:t>The challenges encountered include going through each data set and analyzing and the transactions, details of the customers, and number of cab users in different US cities, peak rides during the holiday seasons in the cab industry.</a:t>
            </a:r>
            <a:endParaRPr/>
          </a:p>
          <a:p>
            <a:pPr indent="-342900" lvl="0" marL="457200" rtl="0" algn="l">
              <a:spcBef>
                <a:spcPts val="0"/>
              </a:spcBef>
              <a:spcAft>
                <a:spcPts val="0"/>
              </a:spcAft>
              <a:buSzPts val="1800"/>
              <a:buChar char="❖"/>
            </a:pPr>
            <a:r>
              <a:rPr lang="en"/>
              <a:t>The outcome of this case study would help XYZ investment firm come to a conclusion and result of which cab company to go with for their future investments.</a:t>
            </a:r>
            <a:endParaRPr/>
          </a:p>
        </p:txBody>
      </p:sp>
      <p:pic>
        <p:nvPicPr>
          <p:cNvPr id="85" name="Google Shape;85;p16" title="151 Royalty-Free Taxi Photos | PickPik"/>
          <p:cNvPicPr preferRelativeResize="0"/>
          <p:nvPr/>
        </p:nvPicPr>
        <p:blipFill>
          <a:blip r:embed="rId3">
            <a:alphaModFix/>
          </a:blip>
          <a:stretch>
            <a:fillRect/>
          </a:stretch>
        </p:blipFill>
        <p:spPr>
          <a:xfrm flipH="1">
            <a:off x="5170900" y="202250"/>
            <a:ext cx="3602900" cy="950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Approach</a:t>
            </a:r>
            <a:endParaRPr b="1" u="sng"/>
          </a:p>
        </p:txBody>
      </p:sp>
      <p:sp>
        <p:nvSpPr>
          <p:cNvPr id="91" name="Google Shape;91;p17"/>
          <p:cNvSpPr txBox="1"/>
          <p:nvPr>
            <p:ph idx="1" type="body"/>
          </p:nvPr>
        </p:nvSpPr>
        <p:spPr>
          <a:xfrm>
            <a:off x="264725" y="10702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Data Analysis with Python</a:t>
            </a:r>
            <a:endParaRPr/>
          </a:p>
          <a:p>
            <a:pPr indent="-317500" lvl="1" marL="914400" rtl="0" algn="l">
              <a:spcBef>
                <a:spcPts val="0"/>
              </a:spcBef>
              <a:spcAft>
                <a:spcPts val="0"/>
              </a:spcAft>
              <a:buSzPts val="1400"/>
              <a:buAutoNum type="alphaLcPeriod"/>
            </a:pPr>
            <a:r>
              <a:rPr lang="en"/>
              <a:t>Data Cleaning &amp; Preparation</a:t>
            </a:r>
            <a:endParaRPr/>
          </a:p>
          <a:p>
            <a:pPr indent="-342900" lvl="0" marL="457200" rtl="0" algn="l">
              <a:spcBef>
                <a:spcPts val="0"/>
              </a:spcBef>
              <a:spcAft>
                <a:spcPts val="0"/>
              </a:spcAft>
              <a:buSzPts val="1800"/>
              <a:buAutoNum type="arabicPeriod"/>
            </a:pPr>
            <a:r>
              <a:rPr lang="en"/>
              <a:t>Visualization Charts &amp; Comparative Analysis</a:t>
            </a:r>
            <a:endParaRPr/>
          </a:p>
          <a:p>
            <a:pPr indent="-317500" lvl="1" marL="914400" rtl="0" algn="l">
              <a:spcBef>
                <a:spcPts val="0"/>
              </a:spcBef>
              <a:spcAft>
                <a:spcPts val="0"/>
              </a:spcAft>
              <a:buSzPts val="1400"/>
              <a:buAutoNum type="alphaLcPeriod"/>
            </a:pPr>
            <a:r>
              <a:rPr lang="en"/>
              <a:t>Data Visualization- libraries used seaborn, matplotlib, numpy</a:t>
            </a:r>
            <a:endParaRPr/>
          </a:p>
          <a:p>
            <a:pPr indent="-342900" lvl="0" marL="457200" rtl="0" algn="l">
              <a:spcBef>
                <a:spcPts val="0"/>
              </a:spcBef>
              <a:spcAft>
                <a:spcPts val="0"/>
              </a:spcAft>
              <a:buSzPts val="1800"/>
              <a:buAutoNum type="arabicPeriod"/>
            </a:pPr>
            <a:r>
              <a:rPr lang="en"/>
              <a:t>Powerpoint Presentation</a:t>
            </a:r>
            <a:endParaRPr/>
          </a:p>
          <a:p>
            <a:pPr indent="-317500" lvl="1" marL="914400" rtl="0" algn="l">
              <a:spcBef>
                <a:spcPts val="0"/>
              </a:spcBef>
              <a:spcAft>
                <a:spcPts val="0"/>
              </a:spcAft>
              <a:buSzPts val="1400"/>
              <a:buAutoNum type="alphaLcPeriod"/>
            </a:pPr>
            <a:r>
              <a:rPr lang="en"/>
              <a:t>Executive Summary</a:t>
            </a:r>
            <a:endParaRPr/>
          </a:p>
          <a:p>
            <a:pPr indent="-317500" lvl="1" marL="914400" rtl="0" algn="l">
              <a:spcBef>
                <a:spcPts val="0"/>
              </a:spcBef>
              <a:spcAft>
                <a:spcPts val="0"/>
              </a:spcAft>
              <a:buSzPts val="1400"/>
              <a:buAutoNum type="alphaLcPeriod"/>
            </a:pPr>
            <a:r>
              <a:rPr lang="en"/>
              <a:t>In Depth Researched Written Report</a:t>
            </a:r>
            <a:endParaRPr/>
          </a:p>
        </p:txBody>
      </p:sp>
      <p:pic>
        <p:nvPicPr>
          <p:cNvPr id="92" name="Google Shape;92;p17" title="Data Analysis System Free Stock Photo - Public Domain Pictures"/>
          <p:cNvPicPr preferRelativeResize="0"/>
          <p:nvPr/>
        </p:nvPicPr>
        <p:blipFill>
          <a:blip r:embed="rId3">
            <a:alphaModFix/>
          </a:blip>
          <a:stretch>
            <a:fillRect/>
          </a:stretch>
        </p:blipFill>
        <p:spPr>
          <a:xfrm>
            <a:off x="6161288" y="792225"/>
            <a:ext cx="2555450" cy="2555450"/>
          </a:xfrm>
          <a:prstGeom prst="rect">
            <a:avLst/>
          </a:prstGeom>
          <a:noFill/>
          <a:ln>
            <a:noFill/>
          </a:ln>
        </p:spPr>
      </p:pic>
      <p:pic>
        <p:nvPicPr>
          <p:cNvPr id="93" name="Google Shape;93;p17"/>
          <p:cNvPicPr preferRelativeResize="0"/>
          <p:nvPr/>
        </p:nvPicPr>
        <p:blipFill rotWithShape="1">
          <a:blip r:embed="rId4">
            <a:alphaModFix/>
          </a:blip>
          <a:srcRect b="22172" l="0" r="0" t="0"/>
          <a:stretch/>
        </p:blipFill>
        <p:spPr>
          <a:xfrm>
            <a:off x="6760625" y="740975"/>
            <a:ext cx="569426" cy="329300"/>
          </a:xfrm>
          <a:prstGeom prst="rect">
            <a:avLst/>
          </a:prstGeom>
          <a:noFill/>
          <a:ln>
            <a:noFill/>
          </a:ln>
        </p:spPr>
      </p:pic>
      <p:pic>
        <p:nvPicPr>
          <p:cNvPr id="94" name="Google Shape;94;p17"/>
          <p:cNvPicPr preferRelativeResize="0"/>
          <p:nvPr/>
        </p:nvPicPr>
        <p:blipFill rotWithShape="1">
          <a:blip r:embed="rId5">
            <a:alphaModFix/>
          </a:blip>
          <a:srcRect b="22172" l="0" r="0" t="0"/>
          <a:stretch/>
        </p:blipFill>
        <p:spPr>
          <a:xfrm>
            <a:off x="7512450" y="740975"/>
            <a:ext cx="487226" cy="32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Data Cleaning &amp; Preparation</a:t>
            </a:r>
            <a:endParaRPr b="1" u="sng"/>
          </a:p>
        </p:txBody>
      </p:sp>
      <p:sp>
        <p:nvSpPr>
          <p:cNvPr id="100" name="Google Shape;10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Loaded and merged the 5 data sets into DataFrames</a:t>
            </a:r>
            <a:endParaRPr/>
          </a:p>
          <a:p>
            <a:pPr indent="-342900" lvl="0" marL="457200" rtl="0" algn="l">
              <a:spcBef>
                <a:spcPts val="0"/>
              </a:spcBef>
              <a:spcAft>
                <a:spcPts val="0"/>
              </a:spcAft>
              <a:buSzPts val="1800"/>
              <a:buChar char="❖"/>
            </a:pPr>
            <a:r>
              <a:rPr lang="en"/>
              <a:t>Checked for missing values and null values</a:t>
            </a:r>
            <a:endParaRPr/>
          </a:p>
          <a:p>
            <a:pPr indent="-342900" lvl="0" marL="457200" rtl="0" algn="l">
              <a:spcBef>
                <a:spcPts val="0"/>
              </a:spcBef>
              <a:spcAft>
                <a:spcPts val="0"/>
              </a:spcAft>
              <a:buSzPts val="1800"/>
              <a:buChar char="❖"/>
            </a:pPr>
            <a:r>
              <a:rPr lang="en"/>
              <a:t>Performed whatever cleaning was necessary to make sure the information is properly read in the charts- changing column and row names as needed including x and y axis labels</a:t>
            </a:r>
            <a:endParaRPr/>
          </a:p>
          <a:p>
            <a:pPr indent="-342900" lvl="0" marL="457200" rtl="0" algn="l">
              <a:spcBef>
                <a:spcPts val="0"/>
              </a:spcBef>
              <a:spcAft>
                <a:spcPts val="0"/>
              </a:spcAft>
              <a:buSzPts val="1800"/>
              <a:buChar char="❖"/>
            </a:pPr>
            <a:r>
              <a:rPr lang="en"/>
              <a:t>Created and updated new columns to show the chart applicable for each analysis </a:t>
            </a:r>
            <a:endParaRPr/>
          </a:p>
        </p:txBody>
      </p:sp>
      <p:pic>
        <p:nvPicPr>
          <p:cNvPr id="101" name="Google Shape;101;p18" title="Fil:Data Wrangling From Messy To Clean Data Management.jpg – Wikipedia"/>
          <p:cNvPicPr preferRelativeResize="0"/>
          <p:nvPr/>
        </p:nvPicPr>
        <p:blipFill>
          <a:blip r:embed="rId3">
            <a:alphaModFix/>
          </a:blip>
          <a:stretch>
            <a:fillRect/>
          </a:stretch>
        </p:blipFill>
        <p:spPr>
          <a:xfrm>
            <a:off x="1354863" y="3580874"/>
            <a:ext cx="6434276" cy="137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Data Visualizations</a:t>
            </a:r>
            <a:endParaRPr b="1" u="sng"/>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Explored and went thru the different data variables including: cab company types, payment method types, and different times when rides were taken the most</a:t>
            </a:r>
            <a:endParaRPr/>
          </a:p>
          <a:p>
            <a:pPr indent="-342900" lvl="0" marL="457200" rtl="0" algn="l">
              <a:spcBef>
                <a:spcPts val="0"/>
              </a:spcBef>
              <a:spcAft>
                <a:spcPts val="0"/>
              </a:spcAft>
              <a:buSzPts val="1800"/>
              <a:buChar char="❖"/>
            </a:pPr>
            <a:r>
              <a:rPr lang="en"/>
              <a:t>Performed different types of analysis including showcasing data with just one variable and data with multiple variables </a:t>
            </a:r>
            <a:endParaRPr/>
          </a:p>
          <a:p>
            <a:pPr indent="-342900" lvl="0" marL="457200" rtl="0" algn="l">
              <a:spcBef>
                <a:spcPts val="0"/>
              </a:spcBef>
              <a:spcAft>
                <a:spcPts val="0"/>
              </a:spcAft>
              <a:buSzPts val="1800"/>
              <a:buChar char="❖"/>
            </a:pPr>
            <a:r>
              <a:rPr lang="en"/>
              <a:t>Used different charts to share insights including: scatter plot charts, line charts, bar charts, pie charts and histograms.</a:t>
            </a:r>
            <a:endParaRPr/>
          </a:p>
          <a:p>
            <a:pPr indent="-342900" lvl="0" marL="457200" rtl="0" algn="l">
              <a:spcBef>
                <a:spcPts val="0"/>
              </a:spcBef>
              <a:spcAft>
                <a:spcPts val="0"/>
              </a:spcAft>
              <a:buSzPts val="1800"/>
              <a:buChar char="❖"/>
            </a:pPr>
            <a:r>
              <a:rPr lang="en"/>
              <a:t>With every chart, I added findings and what cab company performed better than the other and under which different variables.</a:t>
            </a:r>
            <a:endParaRPr/>
          </a:p>
        </p:txBody>
      </p:sp>
      <p:pic>
        <p:nvPicPr>
          <p:cNvPr id="108" name="Google Shape;108;p19"/>
          <p:cNvPicPr preferRelativeResize="0"/>
          <p:nvPr/>
        </p:nvPicPr>
        <p:blipFill>
          <a:blip r:embed="rId3">
            <a:alphaModFix/>
          </a:blip>
          <a:stretch>
            <a:fillRect/>
          </a:stretch>
        </p:blipFill>
        <p:spPr>
          <a:xfrm>
            <a:off x="3980925" y="168303"/>
            <a:ext cx="1711803" cy="849424"/>
          </a:xfrm>
          <a:prstGeom prst="rect">
            <a:avLst/>
          </a:prstGeom>
          <a:noFill/>
          <a:ln>
            <a:noFill/>
          </a:ln>
        </p:spPr>
      </p:pic>
      <p:pic>
        <p:nvPicPr>
          <p:cNvPr id="109" name="Google Shape;109;p19"/>
          <p:cNvPicPr preferRelativeResize="0"/>
          <p:nvPr/>
        </p:nvPicPr>
        <p:blipFill>
          <a:blip r:embed="rId4">
            <a:alphaModFix/>
          </a:blip>
          <a:stretch>
            <a:fillRect/>
          </a:stretch>
        </p:blipFill>
        <p:spPr>
          <a:xfrm>
            <a:off x="5941775" y="168299"/>
            <a:ext cx="1653390" cy="849424"/>
          </a:xfrm>
          <a:prstGeom prst="rect">
            <a:avLst/>
          </a:prstGeom>
          <a:noFill/>
          <a:ln>
            <a:noFill/>
          </a:ln>
        </p:spPr>
      </p:pic>
      <p:pic>
        <p:nvPicPr>
          <p:cNvPr id="110" name="Google Shape;110;p19"/>
          <p:cNvPicPr preferRelativeResize="0"/>
          <p:nvPr/>
        </p:nvPicPr>
        <p:blipFill>
          <a:blip r:embed="rId5">
            <a:alphaModFix/>
          </a:blip>
          <a:stretch>
            <a:fillRect/>
          </a:stretch>
        </p:blipFill>
        <p:spPr>
          <a:xfrm>
            <a:off x="6507900" y="3926900"/>
            <a:ext cx="1900675" cy="1133875"/>
          </a:xfrm>
          <a:prstGeom prst="rect">
            <a:avLst/>
          </a:prstGeom>
          <a:noFill/>
          <a:ln>
            <a:noFill/>
          </a:ln>
        </p:spPr>
      </p:pic>
      <p:pic>
        <p:nvPicPr>
          <p:cNvPr id="111" name="Google Shape;111;p19"/>
          <p:cNvPicPr preferRelativeResize="0"/>
          <p:nvPr/>
        </p:nvPicPr>
        <p:blipFill>
          <a:blip r:embed="rId6">
            <a:alphaModFix/>
          </a:blip>
          <a:stretch>
            <a:fillRect/>
          </a:stretch>
        </p:blipFill>
        <p:spPr>
          <a:xfrm>
            <a:off x="3148150" y="4069125"/>
            <a:ext cx="1423861" cy="849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2500" u="sng">
                <a:solidFill>
                  <a:schemeClr val="dk2"/>
                </a:solidFill>
              </a:rPr>
              <a:t>C</a:t>
            </a:r>
            <a:r>
              <a:rPr b="1" lang="en" sz="2500" u="sng">
                <a:solidFill>
                  <a:schemeClr val="dk2"/>
                </a:solidFill>
              </a:rPr>
              <a:t>omparative Analysis</a:t>
            </a:r>
            <a:endParaRPr b="1" sz="2500" u="sng"/>
          </a:p>
        </p:txBody>
      </p:sp>
      <p:sp>
        <p:nvSpPr>
          <p:cNvPr id="117" name="Google Shape;11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Asked different questions to compare different variables from the 5 different data sets that were being used for analysis</a:t>
            </a:r>
            <a:endParaRPr/>
          </a:p>
          <a:p>
            <a:pPr indent="-342900" lvl="0" marL="457200" rtl="0" algn="l">
              <a:spcBef>
                <a:spcPts val="0"/>
              </a:spcBef>
              <a:spcAft>
                <a:spcPts val="0"/>
              </a:spcAft>
              <a:buSzPts val="1800"/>
              <a:buChar char="❖"/>
            </a:pPr>
            <a:r>
              <a:rPr lang="en"/>
              <a:t>Yellow Cab and Pink Cab companies were both used to come up with market trends</a:t>
            </a:r>
            <a:endParaRPr/>
          </a:p>
          <a:p>
            <a:pPr indent="-342900" lvl="0" marL="457200" rtl="0" algn="l">
              <a:spcBef>
                <a:spcPts val="0"/>
              </a:spcBef>
              <a:spcAft>
                <a:spcPts val="0"/>
              </a:spcAft>
              <a:buSzPts val="1800"/>
              <a:buChar char="❖"/>
            </a:pPr>
            <a:r>
              <a:rPr lang="en"/>
              <a:t>Different conclusions were made from passenger demographics to transaction payments modes to profits made in different years and holiday seasons.</a:t>
            </a:r>
            <a:endParaRPr/>
          </a:p>
        </p:txBody>
      </p:sp>
      <p:pic>
        <p:nvPicPr>
          <p:cNvPr id="118" name="Google Shape;118;p20"/>
          <p:cNvPicPr preferRelativeResize="0"/>
          <p:nvPr/>
        </p:nvPicPr>
        <p:blipFill>
          <a:blip r:embed="rId3">
            <a:alphaModFix/>
          </a:blip>
          <a:stretch>
            <a:fillRect/>
          </a:stretch>
        </p:blipFill>
        <p:spPr>
          <a:xfrm>
            <a:off x="3018000" y="3316272"/>
            <a:ext cx="3331475" cy="1652549"/>
          </a:xfrm>
          <a:prstGeom prst="rect">
            <a:avLst/>
          </a:prstGeom>
          <a:noFill/>
          <a:ln>
            <a:noFill/>
          </a:ln>
        </p:spPr>
      </p:pic>
      <p:pic>
        <p:nvPicPr>
          <p:cNvPr id="119" name="Google Shape;119;p20" title="Use Of Cyber Threat Intelligence To Guide Crisis Response: A ..."/>
          <p:cNvPicPr preferRelativeResize="0"/>
          <p:nvPr/>
        </p:nvPicPr>
        <p:blipFill>
          <a:blip r:embed="rId4">
            <a:alphaModFix/>
          </a:blip>
          <a:stretch>
            <a:fillRect/>
          </a:stretch>
        </p:blipFill>
        <p:spPr>
          <a:xfrm>
            <a:off x="6662300" y="3467482"/>
            <a:ext cx="2025200" cy="1350125"/>
          </a:xfrm>
          <a:prstGeom prst="rect">
            <a:avLst/>
          </a:prstGeom>
          <a:noFill/>
          <a:ln>
            <a:noFill/>
          </a:ln>
        </p:spPr>
      </p:pic>
      <p:pic>
        <p:nvPicPr>
          <p:cNvPr id="120" name="Google Shape;120;p20" title="Use Of Cyber Threat Intelligence To Guide Crisis Response: A ..."/>
          <p:cNvPicPr preferRelativeResize="0"/>
          <p:nvPr/>
        </p:nvPicPr>
        <p:blipFill>
          <a:blip r:embed="rId4">
            <a:alphaModFix/>
          </a:blip>
          <a:stretch>
            <a:fillRect/>
          </a:stretch>
        </p:blipFill>
        <p:spPr>
          <a:xfrm>
            <a:off x="884425" y="3408507"/>
            <a:ext cx="2025200" cy="1350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Hypothesis &amp; Questions </a:t>
            </a:r>
            <a:endParaRPr b="1" u="sng"/>
          </a:p>
        </p:txBody>
      </p:sp>
      <p:sp>
        <p:nvSpPr>
          <p:cNvPr id="126" name="Google Shape;12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Developed clear hypothesis and questions </a:t>
            </a:r>
            <a:r>
              <a:rPr lang="en" sz="2100"/>
              <a:t>regarding</a:t>
            </a:r>
            <a:r>
              <a:rPr lang="en" sz="2100"/>
              <a:t> the cab industry</a:t>
            </a:r>
            <a:endParaRPr sz="2100"/>
          </a:p>
          <a:p>
            <a:pPr indent="-361950" lvl="0" marL="457200" rtl="0" algn="l">
              <a:spcBef>
                <a:spcPts val="0"/>
              </a:spcBef>
              <a:spcAft>
                <a:spcPts val="0"/>
              </a:spcAft>
              <a:buSzPts val="2100"/>
              <a:buChar char="❖"/>
            </a:pPr>
            <a:r>
              <a:rPr lang="en" sz="2100"/>
              <a:t>Used comparative analysis and looked into the results of the different charts to test the hypothesis we came up with and questions asked.</a:t>
            </a:r>
            <a:endParaRPr sz="2100"/>
          </a:p>
          <a:p>
            <a:pPr indent="-361950" lvl="0" marL="457200" rtl="0" algn="l">
              <a:spcBef>
                <a:spcPts val="0"/>
              </a:spcBef>
              <a:spcAft>
                <a:spcPts val="0"/>
              </a:spcAft>
              <a:buSzPts val="2100"/>
              <a:buChar char="❖"/>
            </a:pPr>
            <a:r>
              <a:rPr lang="en" sz="2100"/>
              <a:t>Reported the results to each chart and summarized the findings</a:t>
            </a:r>
            <a:endParaRPr sz="2100"/>
          </a:p>
        </p:txBody>
      </p:sp>
      <p:pic>
        <p:nvPicPr>
          <p:cNvPr id="127" name="Google Shape;127;p21" title="Microscope graphic vector clipart image - Free stock photo ..."/>
          <p:cNvPicPr preferRelativeResize="0"/>
          <p:nvPr/>
        </p:nvPicPr>
        <p:blipFill>
          <a:blip r:embed="rId3">
            <a:alphaModFix/>
          </a:blip>
          <a:stretch>
            <a:fillRect/>
          </a:stretch>
        </p:blipFill>
        <p:spPr>
          <a:xfrm flipH="1">
            <a:off x="6672449" y="58700"/>
            <a:ext cx="1487726" cy="1152476"/>
          </a:xfrm>
          <a:prstGeom prst="rect">
            <a:avLst/>
          </a:prstGeom>
          <a:noFill/>
          <a:ln>
            <a:noFill/>
          </a:ln>
        </p:spPr>
      </p:pic>
      <p:pic>
        <p:nvPicPr>
          <p:cNvPr id="128" name="Google Shape;128;p21" title="File:Magnifying glass with focus on paper.png - Wikimedia Commons"/>
          <p:cNvPicPr preferRelativeResize="0"/>
          <p:nvPr/>
        </p:nvPicPr>
        <p:blipFill>
          <a:blip r:embed="rId4">
            <a:alphaModFix/>
          </a:blip>
          <a:stretch>
            <a:fillRect/>
          </a:stretch>
        </p:blipFill>
        <p:spPr>
          <a:xfrm>
            <a:off x="3485275" y="3534675"/>
            <a:ext cx="2517827" cy="1416275"/>
          </a:xfrm>
          <a:prstGeom prst="rect">
            <a:avLst/>
          </a:prstGeom>
          <a:noFill/>
          <a:ln>
            <a:noFill/>
          </a:ln>
        </p:spPr>
      </p:pic>
      <p:pic>
        <p:nvPicPr>
          <p:cNvPr id="129" name="Google Shape;129;p21"/>
          <p:cNvPicPr preferRelativeResize="0"/>
          <p:nvPr/>
        </p:nvPicPr>
        <p:blipFill>
          <a:blip r:embed="rId5">
            <a:alphaModFix/>
          </a:blip>
          <a:stretch>
            <a:fillRect/>
          </a:stretch>
        </p:blipFill>
        <p:spPr>
          <a:xfrm>
            <a:off x="728075" y="3666583"/>
            <a:ext cx="2324475" cy="1152475"/>
          </a:xfrm>
          <a:prstGeom prst="rect">
            <a:avLst/>
          </a:prstGeom>
          <a:noFill/>
          <a:ln>
            <a:noFill/>
          </a:ln>
        </p:spPr>
      </p:pic>
      <p:pic>
        <p:nvPicPr>
          <p:cNvPr id="130" name="Google Shape;130;p21"/>
          <p:cNvPicPr preferRelativeResize="0"/>
          <p:nvPr/>
        </p:nvPicPr>
        <p:blipFill>
          <a:blip r:embed="rId6">
            <a:alphaModFix/>
          </a:blip>
          <a:stretch>
            <a:fillRect/>
          </a:stretch>
        </p:blipFill>
        <p:spPr>
          <a:xfrm>
            <a:off x="6729401" y="3666573"/>
            <a:ext cx="1734561" cy="1152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